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Overpass Black"/>
      <p:bold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Open Sans SemiBold"/>
      <p:regular r:id="rId38"/>
      <p:bold r:id="rId39"/>
      <p:italic r:id="rId40"/>
      <p:boldItalic r:id="rId41"/>
    </p:embeddedFont>
    <p:embeddedFont>
      <p:font typeface="Josefin Sans"/>
      <p:regular r:id="rId42"/>
      <p:bold r:id="rId43"/>
      <p:italic r:id="rId44"/>
      <p:boldItalic r:id="rId45"/>
    </p:embeddedFont>
    <p:embeddedFont>
      <p:font typeface="Open Sans ExtraBold"/>
      <p:bold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4DED05-B619-4A0E-80EC-90FA26F43A3F}">
  <a:tblStyle styleId="{2D4DED05-B619-4A0E-80EC-90FA26F43A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italic.fntdata"/><Relationship Id="rId42" Type="http://schemas.openxmlformats.org/officeDocument/2006/relationships/font" Target="fonts/JosefinSans-regular.fntdata"/><Relationship Id="rId41" Type="http://schemas.openxmlformats.org/officeDocument/2006/relationships/font" Target="fonts/OpenSansSemiBold-boldItalic.fntdata"/><Relationship Id="rId44" Type="http://schemas.openxmlformats.org/officeDocument/2006/relationships/font" Target="fonts/JosefinSans-italic.fntdata"/><Relationship Id="rId43" Type="http://schemas.openxmlformats.org/officeDocument/2006/relationships/font" Target="fonts/JosefinSans-bold.fntdata"/><Relationship Id="rId46" Type="http://schemas.openxmlformats.org/officeDocument/2006/relationships/font" Target="fonts/OpenSansExtraBold-bold.fntdata"/><Relationship Id="rId45" Type="http://schemas.openxmlformats.org/officeDocument/2006/relationships/font" Target="fonts/Josefi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OpenSansExtraBold-boldItalic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OverpassBlack-boldItalic.fntdata"/><Relationship Id="rId32" Type="http://schemas.openxmlformats.org/officeDocument/2006/relationships/font" Target="fonts/OverpassBlack-bold.fntdata"/><Relationship Id="rId35" Type="http://schemas.openxmlformats.org/officeDocument/2006/relationships/font" Target="fonts/FiraSansExtraCondensedMedium-bold.fntdata"/><Relationship Id="rId34" Type="http://schemas.openxmlformats.org/officeDocument/2006/relationships/font" Target="fonts/FiraSansExtraCondensedMedium-regular.fntdata"/><Relationship Id="rId37" Type="http://schemas.openxmlformats.org/officeDocument/2006/relationships/font" Target="fonts/FiraSansExtraCondensedMedium-boldItalic.fntdata"/><Relationship Id="rId36" Type="http://schemas.openxmlformats.org/officeDocument/2006/relationships/font" Target="fonts/FiraSansExtraCondensedMedium-italic.fntdata"/><Relationship Id="rId39" Type="http://schemas.openxmlformats.org/officeDocument/2006/relationships/font" Target="fonts/OpenSansSemiBold-bold.fntdata"/><Relationship Id="rId38" Type="http://schemas.openxmlformats.org/officeDocument/2006/relationships/font" Target="fonts/OpenSansSemiBo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a7274a182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a7274a182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a75a9251e8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a75a9251e8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a7274a1822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a7274a1822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a7274a1822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a7274a1822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ac2793e5b2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ac2793e5b2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a7274a1822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a7274a1822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a7274a182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a7274a182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a7274a1822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a7274a182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a9b21f1572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a9b21f1572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a7274a1822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a7274a1822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a7274a1822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a7274a1822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ac2793e5b2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ac2793e5b2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a7274a1822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a7274a1822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a7274a1822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7" name="Google Shape;2577;ga7274a1822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b84e93209e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b84e93209e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b84e93209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b84e93209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a1fb274c5c_2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a1fb274c5c_2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b84e93209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b84e93209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b84e93209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b84e93209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b84e93209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b84e93209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b84e9320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b84e9320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a7274a18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a7274a18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a7274a1822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a7274a1822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a7274a1822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a7274a1822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a7274a1822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a7274a1822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4.png"/><Relationship Id="rId4" Type="http://schemas.openxmlformats.org/officeDocument/2006/relationships/image" Target="../media/image48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6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1.jpg"/><Relationship Id="rId7" Type="http://schemas.openxmlformats.org/officeDocument/2006/relationships/image" Target="../media/image4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Relationship Id="rId7" Type="http://schemas.openxmlformats.org/officeDocument/2006/relationships/image" Target="../media/image49.png"/><Relationship Id="rId8" Type="http://schemas.openxmlformats.org/officeDocument/2006/relationships/image" Target="../media/image50.jpg"/><Relationship Id="rId11" Type="http://schemas.openxmlformats.org/officeDocument/2006/relationships/image" Target="../media/image51.png"/><Relationship Id="rId10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Relationship Id="rId6" Type="http://schemas.openxmlformats.org/officeDocument/2006/relationships/image" Target="../media/image5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80.png"/><Relationship Id="rId6" Type="http://schemas.openxmlformats.org/officeDocument/2006/relationships/image" Target="../media/image5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56.jpg"/><Relationship Id="rId5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4.png"/><Relationship Id="rId4" Type="http://schemas.openxmlformats.org/officeDocument/2006/relationships/image" Target="../media/image3.png"/><Relationship Id="rId5" Type="http://schemas.openxmlformats.org/officeDocument/2006/relationships/image" Target="../media/image47.png"/><Relationship Id="rId6" Type="http://schemas.openxmlformats.org/officeDocument/2006/relationships/image" Target="../media/image82.png"/><Relationship Id="rId7" Type="http://schemas.openxmlformats.org/officeDocument/2006/relationships/image" Target="../media/image60.png"/><Relationship Id="rId8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1.png"/><Relationship Id="rId4" Type="http://schemas.openxmlformats.org/officeDocument/2006/relationships/image" Target="../media/image38.png"/><Relationship Id="rId9" Type="http://schemas.openxmlformats.org/officeDocument/2006/relationships/image" Target="../media/image61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Relationship Id="rId8" Type="http://schemas.openxmlformats.org/officeDocument/2006/relationships/image" Target="../media/image33.png"/><Relationship Id="rId11" Type="http://schemas.openxmlformats.org/officeDocument/2006/relationships/image" Target="../media/image63.png"/><Relationship Id="rId10" Type="http://schemas.openxmlformats.org/officeDocument/2006/relationships/image" Target="../media/image64.png"/><Relationship Id="rId12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8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jpg"/><Relationship Id="rId4" Type="http://schemas.openxmlformats.org/officeDocument/2006/relationships/image" Target="../media/image66.jpg"/><Relationship Id="rId9" Type="http://schemas.openxmlformats.org/officeDocument/2006/relationships/image" Target="../media/image76.jpg"/><Relationship Id="rId5" Type="http://schemas.openxmlformats.org/officeDocument/2006/relationships/image" Target="../media/image67.jpg"/><Relationship Id="rId6" Type="http://schemas.openxmlformats.org/officeDocument/2006/relationships/image" Target="../media/image68.jpg"/><Relationship Id="rId7" Type="http://schemas.openxmlformats.org/officeDocument/2006/relationships/image" Target="../media/image72.jpg"/><Relationship Id="rId8" Type="http://schemas.openxmlformats.org/officeDocument/2006/relationships/image" Target="../media/image56.jpg"/><Relationship Id="rId11" Type="http://schemas.openxmlformats.org/officeDocument/2006/relationships/image" Target="../media/image78.jpg"/><Relationship Id="rId10" Type="http://schemas.openxmlformats.org/officeDocument/2006/relationships/image" Target="../media/image41.jpg"/><Relationship Id="rId12" Type="http://schemas.openxmlformats.org/officeDocument/2006/relationships/image" Target="../media/image4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5" Type="http://schemas.openxmlformats.org/officeDocument/2006/relationships/image" Target="../media/image25.jpg"/><Relationship Id="rId6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Relationship Id="rId7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5" Type="http://schemas.openxmlformats.org/officeDocument/2006/relationships/image" Target="../media/image79.png"/><Relationship Id="rId6" Type="http://schemas.openxmlformats.org/officeDocument/2006/relationships/image" Target="../media/image4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7.png"/><Relationship Id="rId7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36"/>
          <p:cNvSpPr txBox="1"/>
          <p:nvPr>
            <p:ph type="ctrTitle"/>
          </p:nvPr>
        </p:nvSpPr>
        <p:spPr>
          <a:xfrm>
            <a:off x="813625" y="481100"/>
            <a:ext cx="7824900" cy="31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SJVN Arun-3 Power Development Company Pvt. Ltd. (SAPDC)</a:t>
            </a:r>
            <a:endParaRPr sz="4900"/>
          </a:p>
        </p:txBody>
      </p:sp>
      <p:sp>
        <p:nvSpPr>
          <p:cNvPr id="2125" name="Google Shape;2125;p36"/>
          <p:cNvSpPr txBox="1"/>
          <p:nvPr>
            <p:ph idx="1" type="subTitle"/>
          </p:nvPr>
        </p:nvSpPr>
        <p:spPr>
          <a:xfrm>
            <a:off x="649250" y="3864050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</a:t>
            </a:r>
            <a:r>
              <a:rPr lang="en" sz="2000"/>
              <a:t>A </a:t>
            </a:r>
            <a:r>
              <a:rPr lang="en" sz="2000"/>
              <a:t>presentation</a:t>
            </a:r>
            <a:r>
              <a:rPr lang="en" sz="2000"/>
              <a:t> by Roshan  Sahani</a:t>
            </a:r>
            <a:endParaRPr sz="2000"/>
          </a:p>
        </p:txBody>
      </p:sp>
      <p:sp>
        <p:nvSpPr>
          <p:cNvPr id="2126" name="Google Shape;2126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7" name="Google Shape;2127;p36"/>
          <p:cNvPicPr preferRelativeResize="0"/>
          <p:nvPr/>
        </p:nvPicPr>
        <p:blipFill rotWithShape="1">
          <a:blip r:embed="rId6">
            <a:alphaModFix/>
          </a:blip>
          <a:srcRect b="0" l="0" r="89475" t="0"/>
          <a:stretch/>
        </p:blipFill>
        <p:spPr>
          <a:xfrm>
            <a:off x="1534075" y="595775"/>
            <a:ext cx="589424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36"/>
          <p:cNvPicPr preferRelativeResize="0"/>
          <p:nvPr/>
        </p:nvPicPr>
        <p:blipFill rotWithShape="1">
          <a:blip r:embed="rId6">
            <a:alphaModFix/>
          </a:blip>
          <a:srcRect b="0" l="0" r="89475" t="0"/>
          <a:stretch/>
        </p:blipFill>
        <p:spPr>
          <a:xfrm>
            <a:off x="7075625" y="595775"/>
            <a:ext cx="589424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45"/>
          <p:cNvSpPr txBox="1"/>
          <p:nvPr>
            <p:ph idx="1" type="subTitle"/>
          </p:nvPr>
        </p:nvSpPr>
        <p:spPr>
          <a:xfrm flipH="1">
            <a:off x="4839325" y="2607075"/>
            <a:ext cx="4138800" cy="14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No. &amp; Type</a:t>
            </a:r>
            <a:r>
              <a:rPr lang="en" sz="1100"/>
              <a:t>:</a:t>
            </a:r>
            <a:r>
              <a:rPr b="1" lang="en" sz="1100"/>
              <a:t>2 Intakes</a:t>
            </a:r>
            <a:r>
              <a:rPr lang="en" sz="1100"/>
              <a:t>,</a:t>
            </a:r>
            <a:r>
              <a:rPr b="1" lang="en" sz="1100"/>
              <a:t> 7 m diameter</a:t>
            </a:r>
            <a:r>
              <a:rPr lang="en" sz="1100"/>
              <a:t>, </a:t>
            </a:r>
            <a:r>
              <a:rPr b="1" lang="en" sz="1100"/>
              <a:t>horse-shoe shaped </a:t>
            </a:r>
            <a:endParaRPr b="1" sz="1100"/>
          </a:p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C.L. of Intake Tunnel</a:t>
            </a:r>
            <a:r>
              <a:rPr lang="en" sz="1100"/>
              <a:t>:</a:t>
            </a:r>
            <a:r>
              <a:rPr b="1" lang="en" sz="1100"/>
              <a:t>El  822 m</a:t>
            </a:r>
            <a:endParaRPr b="1" sz="1100"/>
          </a:p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Length</a:t>
            </a:r>
            <a:r>
              <a:rPr lang="en" sz="1100"/>
              <a:t>: </a:t>
            </a:r>
            <a:r>
              <a:rPr b="1" lang="en" sz="1100"/>
              <a:t>231 m each</a:t>
            </a:r>
            <a:endParaRPr b="1" sz="1100"/>
          </a:p>
        </p:txBody>
      </p:sp>
      <p:sp>
        <p:nvSpPr>
          <p:cNvPr id="2308" name="Google Shape;2308;p45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Intake Tunnels</a:t>
            </a:r>
            <a:endParaRPr/>
          </a:p>
        </p:txBody>
      </p:sp>
      <p:pic>
        <p:nvPicPr>
          <p:cNvPr id="2309" name="Google Shape;2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00" y="700275"/>
            <a:ext cx="4267099" cy="396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46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4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Race Tunnel</a:t>
            </a:r>
            <a:endParaRPr/>
          </a:p>
        </p:txBody>
      </p:sp>
      <p:pic>
        <p:nvPicPr>
          <p:cNvPr id="2316" name="Google Shape;2316;p46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531199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46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317847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46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567114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6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317847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46"/>
          <p:cNvSpPr txBox="1"/>
          <p:nvPr>
            <p:ph idx="4294967295" type="title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Shape &amp; Size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21" name="Google Shape;2321;p46"/>
          <p:cNvSpPr txBox="1"/>
          <p:nvPr>
            <p:ph idx="4294967295" type="subTitle"/>
          </p:nvPr>
        </p:nvSpPr>
        <p:spPr>
          <a:xfrm>
            <a:off x="722679" y="885853"/>
            <a:ext cx="2336400" cy="10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 Horse-shoe, 9.5 m diameter</a:t>
            </a:r>
            <a:endParaRPr b="1"/>
          </a:p>
        </p:txBody>
      </p:sp>
      <p:sp>
        <p:nvSpPr>
          <p:cNvPr id="2322" name="Google Shape;2322;p46"/>
          <p:cNvSpPr txBox="1"/>
          <p:nvPr>
            <p:ph idx="4294967295" type="title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Length of Tunnel</a:t>
            </a:r>
            <a:endParaRPr sz="1600"/>
          </a:p>
        </p:txBody>
      </p:sp>
      <p:sp>
        <p:nvSpPr>
          <p:cNvPr id="2323" name="Google Shape;2323;p46"/>
          <p:cNvSpPr txBox="1"/>
          <p:nvPr>
            <p:ph idx="4294967295" type="subTitle"/>
          </p:nvPr>
        </p:nvSpPr>
        <p:spPr>
          <a:xfrm>
            <a:off x="6089463" y="881653"/>
            <a:ext cx="2336400" cy="10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11837 m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24" name="Google Shape;2324;p46"/>
          <p:cNvSpPr txBox="1"/>
          <p:nvPr>
            <p:ph idx="4294967295" type="title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No. of Adits&amp; size </a:t>
            </a:r>
            <a:endParaRPr sz="1600"/>
          </a:p>
        </p:txBody>
      </p:sp>
      <p:sp>
        <p:nvSpPr>
          <p:cNvPr id="2325" name="Google Shape;2325;p46"/>
          <p:cNvSpPr txBox="1"/>
          <p:nvPr>
            <p:ph idx="4294967295" type="subTitle"/>
          </p:nvPr>
        </p:nvSpPr>
        <p:spPr>
          <a:xfrm>
            <a:off x="6089477" y="3592425"/>
            <a:ext cx="2803800" cy="10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4 Adits</a:t>
            </a:r>
            <a:endParaRPr b="1"/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7 m X 7 m D - shaped</a:t>
            </a:r>
            <a:endParaRPr b="1"/>
          </a:p>
        </p:txBody>
      </p:sp>
      <p:sp>
        <p:nvSpPr>
          <p:cNvPr id="2326" name="Google Shape;2326;p46"/>
          <p:cNvSpPr txBox="1"/>
          <p:nvPr>
            <p:ph idx="4294967295" type="title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Design Discharge</a:t>
            </a:r>
            <a:endParaRPr sz="1600"/>
          </a:p>
        </p:txBody>
      </p:sp>
      <p:sp>
        <p:nvSpPr>
          <p:cNvPr id="2327" name="Google Shape;2327;p46"/>
          <p:cNvSpPr txBox="1"/>
          <p:nvPr>
            <p:ph idx="4294967295" type="subTitle"/>
          </p:nvPr>
        </p:nvSpPr>
        <p:spPr>
          <a:xfrm>
            <a:off x="722679" y="3592406"/>
            <a:ext cx="2336400" cy="10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344.68 cum / sec</a:t>
            </a:r>
            <a:endParaRPr b="1"/>
          </a:p>
        </p:txBody>
      </p:sp>
      <p:sp>
        <p:nvSpPr>
          <p:cNvPr id="2328" name="Google Shape;2328;p46"/>
          <p:cNvSpPr/>
          <p:nvPr/>
        </p:nvSpPr>
        <p:spPr>
          <a:xfrm>
            <a:off x="3070119" y="1347925"/>
            <a:ext cx="695325" cy="466725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9" name="Google Shape;2329;p46"/>
          <p:cNvSpPr/>
          <p:nvPr/>
        </p:nvSpPr>
        <p:spPr>
          <a:xfrm flipH="1">
            <a:off x="5382844" y="1347913"/>
            <a:ext cx="695325" cy="466725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0" name="Google Shape;2330;p46"/>
          <p:cNvSpPr/>
          <p:nvPr/>
        </p:nvSpPr>
        <p:spPr>
          <a:xfrm rot="10800000">
            <a:off x="5382837" y="3338680"/>
            <a:ext cx="1081091" cy="737752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1" name="Google Shape;2331;p46"/>
          <p:cNvSpPr/>
          <p:nvPr/>
        </p:nvSpPr>
        <p:spPr>
          <a:xfrm flipH="1" rot="10800000">
            <a:off x="2725278" y="3338643"/>
            <a:ext cx="1040206" cy="684032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332" name="Google Shape;233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4100" y="1626051"/>
            <a:ext cx="2028900" cy="15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674" y="1727900"/>
            <a:ext cx="1893199" cy="14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47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Surge Shaft</a:t>
            </a:r>
            <a:endParaRPr/>
          </a:p>
        </p:txBody>
      </p:sp>
      <p:pic>
        <p:nvPicPr>
          <p:cNvPr id="2339" name="Google Shape;2339;p4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531200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4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531200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47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531200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47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flipH="1" rot="-460491">
            <a:off x="4975767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47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&amp; shape</a:t>
            </a:r>
            <a:endParaRPr/>
          </a:p>
        </p:txBody>
      </p:sp>
      <p:sp>
        <p:nvSpPr>
          <p:cNvPr id="2344" name="Google Shape;2344;p47"/>
          <p:cNvSpPr txBox="1"/>
          <p:nvPr>
            <p:ph idx="1" type="subTitle"/>
          </p:nvPr>
        </p:nvSpPr>
        <p:spPr>
          <a:xfrm>
            <a:off x="1393776" y="2015475"/>
            <a:ext cx="31719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 to sky,Restricted Orifice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1No.,24.0m diameter, Circular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47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</a:t>
            </a:r>
            <a:endParaRPr/>
          </a:p>
        </p:txBody>
      </p:sp>
      <p:sp>
        <p:nvSpPr>
          <p:cNvPr id="2346" name="Google Shape;2346;p47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155m</a:t>
            </a:r>
            <a:endParaRPr/>
          </a:p>
        </p:txBody>
      </p:sp>
      <p:sp>
        <p:nvSpPr>
          <p:cNvPr id="2347" name="Google Shape;2347;p47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Level</a:t>
            </a:r>
            <a:endParaRPr/>
          </a:p>
        </p:txBody>
      </p:sp>
      <p:sp>
        <p:nvSpPr>
          <p:cNvPr id="2348" name="Google Shape;2348;p47"/>
          <p:cNvSpPr txBox="1"/>
          <p:nvPr>
            <p:ph idx="5" type="subTitle"/>
          </p:nvPr>
        </p:nvSpPr>
        <p:spPr>
          <a:xfrm>
            <a:off x="1339517" y="35630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946.00 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47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Gates,No.&amp; Size</a:t>
            </a:r>
            <a:endParaRPr/>
          </a:p>
        </p:txBody>
      </p:sp>
      <p:sp>
        <p:nvSpPr>
          <p:cNvPr id="2350" name="Google Shape;2350;p47"/>
          <p:cNvSpPr txBox="1"/>
          <p:nvPr>
            <p:ph idx="7" type="subTitle"/>
          </p:nvPr>
        </p:nvSpPr>
        <p:spPr>
          <a:xfrm>
            <a:off x="6276911" y="3644401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Gates.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5.5m ( W )X 5.5m (H )Each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351" name="Google Shape;2351;p47"/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352" name="Google Shape;2352;p47"/>
            <p:cNvSpPr/>
            <p:nvPr/>
          </p:nvSpPr>
          <p:spPr>
            <a:xfrm>
              <a:off x="586988" y="2235625"/>
              <a:ext cx="71500" cy="314125"/>
            </a:xfrm>
            <a:custGeom>
              <a:rect b="b" l="l" r="r" t="t"/>
              <a:pathLst>
                <a:path extrusionOk="0" h="12565" w="286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7"/>
            <p:cNvSpPr/>
            <p:nvPr/>
          </p:nvSpPr>
          <p:spPr>
            <a:xfrm>
              <a:off x="246563" y="2142550"/>
              <a:ext cx="320500" cy="429200"/>
            </a:xfrm>
            <a:custGeom>
              <a:rect b="b" l="l" r="r" t="t"/>
              <a:pathLst>
                <a:path extrusionOk="0" h="17168" w="1282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7"/>
            <p:cNvSpPr/>
            <p:nvPr/>
          </p:nvSpPr>
          <p:spPr>
            <a:xfrm>
              <a:off x="303363" y="2280200"/>
              <a:ext cx="59100" cy="63975"/>
            </a:xfrm>
            <a:custGeom>
              <a:rect b="b" l="l" r="r" t="t"/>
              <a:pathLst>
                <a:path extrusionOk="0" h="2559" w="2364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7"/>
            <p:cNvSpPr/>
            <p:nvPr/>
          </p:nvSpPr>
          <p:spPr>
            <a:xfrm>
              <a:off x="374088" y="2305775"/>
              <a:ext cx="132050" cy="12825"/>
            </a:xfrm>
            <a:custGeom>
              <a:rect b="b" l="l" r="r" t="t"/>
              <a:pathLst>
                <a:path extrusionOk="0" h="513" w="5282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7"/>
            <p:cNvSpPr/>
            <p:nvPr/>
          </p:nvSpPr>
          <p:spPr>
            <a:xfrm>
              <a:off x="303363" y="2358825"/>
              <a:ext cx="58700" cy="63975"/>
            </a:xfrm>
            <a:custGeom>
              <a:rect b="b" l="l" r="r" t="t"/>
              <a:pathLst>
                <a:path extrusionOk="0" h="2559" w="2348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7"/>
            <p:cNvSpPr/>
            <p:nvPr/>
          </p:nvSpPr>
          <p:spPr>
            <a:xfrm>
              <a:off x="373588" y="2384750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7"/>
            <p:cNvSpPr/>
            <p:nvPr/>
          </p:nvSpPr>
          <p:spPr>
            <a:xfrm>
              <a:off x="303363" y="2437775"/>
              <a:ext cx="58700" cy="63625"/>
            </a:xfrm>
            <a:custGeom>
              <a:rect b="b" l="l" r="r" t="t"/>
              <a:pathLst>
                <a:path extrusionOk="0" h="2545" w="2348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7"/>
            <p:cNvSpPr/>
            <p:nvPr/>
          </p:nvSpPr>
          <p:spPr>
            <a:xfrm>
              <a:off x="374088" y="2463400"/>
              <a:ext cx="132050" cy="12425"/>
            </a:xfrm>
            <a:custGeom>
              <a:rect b="b" l="l" r="r" t="t"/>
              <a:pathLst>
                <a:path extrusionOk="0" h="497" w="5282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7"/>
            <p:cNvSpPr/>
            <p:nvPr/>
          </p:nvSpPr>
          <p:spPr>
            <a:xfrm>
              <a:off x="373588" y="2331700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7"/>
            <p:cNvSpPr/>
            <p:nvPr/>
          </p:nvSpPr>
          <p:spPr>
            <a:xfrm>
              <a:off x="373588" y="2410325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7"/>
            <p:cNvSpPr/>
            <p:nvPr/>
          </p:nvSpPr>
          <p:spPr>
            <a:xfrm>
              <a:off x="373563" y="2488950"/>
              <a:ext cx="133100" cy="12850"/>
            </a:xfrm>
            <a:custGeom>
              <a:rect b="b" l="l" r="r" t="t"/>
              <a:pathLst>
                <a:path extrusionOk="0" h="514" w="5324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63" name="Google Shape;236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2750" y="205517"/>
            <a:ext cx="1970564" cy="11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0725" y="3532103"/>
            <a:ext cx="2269599" cy="151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1500" y="1528700"/>
            <a:ext cx="349750" cy="3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37338" y="1400050"/>
            <a:ext cx="429100" cy="4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0525" y="3004400"/>
            <a:ext cx="331700" cy="5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48"/>
          <p:cNvSpPr txBox="1"/>
          <p:nvPr>
            <p:ph type="ctrTitle"/>
          </p:nvPr>
        </p:nvSpPr>
        <p:spPr>
          <a:xfrm>
            <a:off x="735746" y="1749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Shaft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3" name="Google Shape;2373;p48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75">
            <a:off x="777902" y="2142603"/>
            <a:ext cx="1509273" cy="77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4" name="Google Shape;2374;p48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2">
            <a:off x="6519287" y="2026349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48"/>
          <p:cNvPicPr preferRelativeResize="0"/>
          <p:nvPr/>
        </p:nvPicPr>
        <p:blipFill rotWithShape="1">
          <a:blip r:embed="rId4">
            <a:alphaModFix amt="80000"/>
          </a:blip>
          <a:srcRect b="0" l="0" r="39773" t="0"/>
          <a:stretch/>
        </p:blipFill>
        <p:spPr>
          <a:xfrm flipH="1">
            <a:off x="5018841" y="3370375"/>
            <a:ext cx="1181352" cy="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48"/>
          <p:cNvPicPr preferRelativeResize="0"/>
          <p:nvPr/>
        </p:nvPicPr>
        <p:blipFill rotWithShape="1">
          <a:blip r:embed="rId5">
            <a:alphaModFix amt="77000"/>
          </a:blip>
          <a:srcRect b="0" l="0" r="40691" t="0"/>
          <a:stretch/>
        </p:blipFill>
        <p:spPr>
          <a:xfrm flipH="1">
            <a:off x="5027829" y="1472438"/>
            <a:ext cx="1163376" cy="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48"/>
          <p:cNvSpPr txBox="1"/>
          <p:nvPr>
            <p:ph idx="4294967295" type="title"/>
          </p:nvPr>
        </p:nvSpPr>
        <p:spPr>
          <a:xfrm>
            <a:off x="3095100" y="1410425"/>
            <a:ext cx="176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Pressure shaft-I</a:t>
            </a:r>
            <a:endParaRPr sz="1600"/>
          </a:p>
        </p:txBody>
      </p:sp>
      <p:sp>
        <p:nvSpPr>
          <p:cNvPr id="2378" name="Google Shape;2378;p48"/>
          <p:cNvSpPr txBox="1"/>
          <p:nvPr>
            <p:ph idx="4294967295" type="subTitle"/>
          </p:nvPr>
        </p:nvSpPr>
        <p:spPr>
          <a:xfrm>
            <a:off x="3095102" y="1807170"/>
            <a:ext cx="16674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432 m</a:t>
            </a:r>
            <a:endParaRPr b="1"/>
          </a:p>
        </p:txBody>
      </p:sp>
      <p:sp>
        <p:nvSpPr>
          <p:cNvPr id="2379" name="Google Shape;2379;p48"/>
          <p:cNvSpPr txBox="1"/>
          <p:nvPr>
            <p:ph idx="4294967295" type="title"/>
          </p:nvPr>
        </p:nvSpPr>
        <p:spPr>
          <a:xfrm>
            <a:off x="3095100" y="3310900"/>
            <a:ext cx="185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Pressure shaft-2</a:t>
            </a:r>
            <a:endParaRPr sz="1600"/>
          </a:p>
        </p:txBody>
      </p:sp>
      <p:sp>
        <p:nvSpPr>
          <p:cNvPr id="2380" name="Google Shape;2380;p48"/>
          <p:cNvSpPr txBox="1"/>
          <p:nvPr>
            <p:ph idx="4294967295" type="title"/>
          </p:nvPr>
        </p:nvSpPr>
        <p:spPr>
          <a:xfrm>
            <a:off x="6661449" y="2125425"/>
            <a:ext cx="18597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Branch 2</a:t>
            </a:r>
            <a:endParaRPr sz="1400"/>
          </a:p>
        </p:txBody>
      </p:sp>
      <p:sp>
        <p:nvSpPr>
          <p:cNvPr id="2381" name="Google Shape;2381;p48"/>
          <p:cNvSpPr txBox="1"/>
          <p:nvPr>
            <p:ph idx="4294967295" type="subTitle"/>
          </p:nvPr>
        </p:nvSpPr>
        <p:spPr>
          <a:xfrm>
            <a:off x="6523774" y="1708619"/>
            <a:ext cx="186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70 m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2382" name="Google Shape;2382;p48"/>
          <p:cNvSpPr txBox="1"/>
          <p:nvPr>
            <p:ph idx="4294967295" type="title"/>
          </p:nvPr>
        </p:nvSpPr>
        <p:spPr>
          <a:xfrm>
            <a:off x="923275" y="2181000"/>
            <a:ext cx="19065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Lenght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Of Pressure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Shaft</a:t>
            </a:r>
            <a:endParaRPr sz="1800"/>
          </a:p>
        </p:txBody>
      </p:sp>
      <p:sp>
        <p:nvSpPr>
          <p:cNvPr id="2383" name="Google Shape;2383;p48"/>
          <p:cNvSpPr/>
          <p:nvPr/>
        </p:nvSpPr>
        <p:spPr>
          <a:xfrm>
            <a:off x="2651177" y="1922125"/>
            <a:ext cx="379139" cy="1908826"/>
          </a:xfrm>
          <a:custGeom>
            <a:rect b="b" l="l" r="r" t="t"/>
            <a:pathLst>
              <a:path extrusionOk="0" h="61995" w="23711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4" name="Google Shape;2384;p48"/>
          <p:cNvSpPr txBox="1"/>
          <p:nvPr>
            <p:ph idx="4294967295" type="subTitle"/>
          </p:nvPr>
        </p:nvSpPr>
        <p:spPr>
          <a:xfrm>
            <a:off x="806549" y="650700"/>
            <a:ext cx="23397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2 Pressure Shaft</a:t>
            </a:r>
            <a:r>
              <a:rPr lang="en" sz="1100"/>
              <a:t> which are </a:t>
            </a:r>
            <a:r>
              <a:rPr b="1" lang="en" sz="1100"/>
              <a:t>underground</a:t>
            </a:r>
            <a:endParaRPr b="1" sz="1100"/>
          </a:p>
        </p:txBody>
      </p:sp>
      <p:sp>
        <p:nvSpPr>
          <p:cNvPr id="2385" name="Google Shape;2385;p48"/>
          <p:cNvSpPr txBox="1"/>
          <p:nvPr>
            <p:ph idx="4294967295" type="subTitle"/>
          </p:nvPr>
        </p:nvSpPr>
        <p:spPr>
          <a:xfrm>
            <a:off x="4656575" y="650700"/>
            <a:ext cx="37203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They are </a:t>
            </a:r>
            <a:r>
              <a:rPr b="1" lang="en" sz="1100"/>
              <a:t>Circular</a:t>
            </a:r>
            <a:r>
              <a:rPr lang="en" sz="1100"/>
              <a:t> in Shape each of </a:t>
            </a:r>
            <a:r>
              <a:rPr b="1" lang="en" sz="1100"/>
              <a:t>5.5 m diameter</a:t>
            </a:r>
            <a:r>
              <a:rPr lang="en" sz="1100"/>
              <a:t> bifurcating into two nos of </a:t>
            </a:r>
            <a:r>
              <a:rPr b="1" lang="en" sz="1100"/>
              <a:t>4.0 m diameter</a:t>
            </a:r>
            <a:r>
              <a:rPr lang="en" sz="1100"/>
              <a:t> to feed four units</a:t>
            </a:r>
            <a:endParaRPr sz="1100"/>
          </a:p>
        </p:txBody>
      </p:sp>
      <p:sp>
        <p:nvSpPr>
          <p:cNvPr id="2386" name="Google Shape;2386;p48"/>
          <p:cNvSpPr txBox="1"/>
          <p:nvPr>
            <p:ph idx="4294967295" type="subTitle"/>
          </p:nvPr>
        </p:nvSpPr>
        <p:spPr>
          <a:xfrm>
            <a:off x="3193202" y="3641320"/>
            <a:ext cx="16674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404</a:t>
            </a:r>
            <a:r>
              <a:rPr b="1" lang="en"/>
              <a:t> m</a:t>
            </a:r>
            <a:endParaRPr b="1"/>
          </a:p>
        </p:txBody>
      </p:sp>
      <p:pic>
        <p:nvPicPr>
          <p:cNvPr id="2387" name="Google Shape;2387;p48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2">
            <a:off x="6537162" y="1328699"/>
            <a:ext cx="1120485" cy="574878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p48"/>
          <p:cNvSpPr txBox="1"/>
          <p:nvPr>
            <p:ph idx="4294967295" type="title"/>
          </p:nvPr>
        </p:nvSpPr>
        <p:spPr>
          <a:xfrm>
            <a:off x="6584199" y="1391963"/>
            <a:ext cx="18597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Branch 1</a:t>
            </a:r>
            <a:endParaRPr sz="1400"/>
          </a:p>
        </p:txBody>
      </p:sp>
      <p:sp>
        <p:nvSpPr>
          <p:cNvPr id="2389" name="Google Shape;2389;p48"/>
          <p:cNvSpPr txBox="1"/>
          <p:nvPr>
            <p:ph idx="4294967295" type="subTitle"/>
          </p:nvPr>
        </p:nvSpPr>
        <p:spPr>
          <a:xfrm>
            <a:off x="6614124" y="2506419"/>
            <a:ext cx="186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58 m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2390" name="Google Shape;2390;p48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2">
            <a:off x="6576974" y="3813074"/>
            <a:ext cx="1120485" cy="574878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p48"/>
          <p:cNvSpPr txBox="1"/>
          <p:nvPr>
            <p:ph idx="4294967295" type="title"/>
          </p:nvPr>
        </p:nvSpPr>
        <p:spPr>
          <a:xfrm>
            <a:off x="6719137" y="3912150"/>
            <a:ext cx="18597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Branch 4</a:t>
            </a:r>
            <a:endParaRPr sz="1400"/>
          </a:p>
        </p:txBody>
      </p:sp>
      <p:sp>
        <p:nvSpPr>
          <p:cNvPr id="2392" name="Google Shape;2392;p48"/>
          <p:cNvSpPr txBox="1"/>
          <p:nvPr>
            <p:ph idx="4294967295" type="subTitle"/>
          </p:nvPr>
        </p:nvSpPr>
        <p:spPr>
          <a:xfrm>
            <a:off x="6581462" y="3495344"/>
            <a:ext cx="186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70 m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2393" name="Google Shape;2393;p48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2">
            <a:off x="6594849" y="3115424"/>
            <a:ext cx="1120485" cy="574878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48"/>
          <p:cNvSpPr txBox="1"/>
          <p:nvPr>
            <p:ph idx="4294967295" type="title"/>
          </p:nvPr>
        </p:nvSpPr>
        <p:spPr>
          <a:xfrm>
            <a:off x="6641887" y="3178688"/>
            <a:ext cx="18597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Branch 3</a:t>
            </a:r>
            <a:endParaRPr sz="1400"/>
          </a:p>
        </p:txBody>
      </p:sp>
      <p:sp>
        <p:nvSpPr>
          <p:cNvPr id="2395" name="Google Shape;2395;p48"/>
          <p:cNvSpPr txBox="1"/>
          <p:nvPr>
            <p:ph idx="4294967295" type="subTitle"/>
          </p:nvPr>
        </p:nvSpPr>
        <p:spPr>
          <a:xfrm>
            <a:off x="6671812" y="4293144"/>
            <a:ext cx="186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58 m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2396" name="Google Shape;239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87" y="3495339"/>
            <a:ext cx="2286700" cy="143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49"/>
          <p:cNvSpPr txBox="1"/>
          <p:nvPr>
            <p:ph idx="1" type="subTitle"/>
          </p:nvPr>
        </p:nvSpPr>
        <p:spPr>
          <a:xfrm>
            <a:off x="643075" y="625375"/>
            <a:ext cx="7704000" cy="42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Type</a:t>
            </a:r>
            <a:r>
              <a:rPr b="1" lang="en" sz="1100"/>
              <a:t>:</a:t>
            </a:r>
            <a:r>
              <a:rPr lang="en" sz="1100"/>
              <a:t>Underground on left bank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P/H  Cavern:</a:t>
            </a:r>
            <a:r>
              <a:rPr lang="en" sz="1100"/>
              <a:t> 179.50 m(L)X22.5 m (W)X49.5 m (H)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Design Head ( net ): </a:t>
            </a:r>
            <a:r>
              <a:rPr lang="en" sz="1100"/>
              <a:t>286.21 m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Gross Head</a:t>
            </a:r>
            <a:r>
              <a:rPr b="1" lang="en" sz="1100"/>
              <a:t>: </a:t>
            </a:r>
            <a:r>
              <a:rPr lang="en" sz="1100"/>
              <a:t>307.67 m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Turbine: </a:t>
            </a:r>
            <a:r>
              <a:rPr lang="en" sz="1100"/>
              <a:t>4, Vertical Francis turbine, 225 MW each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Rated speed  of Turbine: </a:t>
            </a:r>
            <a:r>
              <a:rPr lang="en" sz="1100"/>
              <a:t>250 rpm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Generation voltage</a:t>
            </a:r>
            <a:r>
              <a:rPr b="1" lang="en" sz="1100"/>
              <a:t>: </a:t>
            </a:r>
            <a:r>
              <a:rPr lang="en" sz="1100"/>
              <a:t>15.75 kV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Service Bay Floor Level: </a:t>
            </a:r>
            <a:r>
              <a:rPr lang="en" sz="1100"/>
              <a:t>El. 539.00m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Generator Floor Level: </a:t>
            </a:r>
            <a:r>
              <a:rPr lang="en" sz="1100"/>
              <a:t>El. 534.00 m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Turbine Floor Level: </a:t>
            </a:r>
            <a:r>
              <a:rPr lang="en" sz="1100"/>
              <a:t>El. 529.00 m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Distribution Centre Line Level: </a:t>
            </a:r>
            <a:r>
              <a:rPr lang="en" sz="1100"/>
              <a:t>El. 525.00 m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MIV Floor Level: </a:t>
            </a:r>
            <a:r>
              <a:rPr lang="en" sz="1100"/>
              <a:t>El.520.50 m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Maximum Tail Water Level: 	</a:t>
            </a:r>
            <a:r>
              <a:rPr lang="en" sz="1100"/>
              <a:t>El. 536.46 m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b="1" lang="en" sz="1100"/>
              <a:t>Transformer: </a:t>
            </a:r>
            <a:r>
              <a:rPr lang="en" sz="1100"/>
              <a:t>Single phase, 12+1 (Spare), 92 MVA 15.75 kV/420/Root 3kV</a:t>
            </a:r>
            <a:endParaRPr sz="1100"/>
          </a:p>
        </p:txBody>
      </p:sp>
      <p:sp>
        <p:nvSpPr>
          <p:cNvPr id="2402" name="Google Shape;2402;p49"/>
          <p:cNvSpPr txBox="1"/>
          <p:nvPr>
            <p:ph type="ctrTitle"/>
          </p:nvPr>
        </p:nvSpPr>
        <p:spPr>
          <a:xfrm>
            <a:off x="658821" y="4757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House Complex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3" name="Google Shape;24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074" y="1139937"/>
            <a:ext cx="5317776" cy="326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8" name="Google Shape;2408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2">
            <a:off x="872868" y="1182666"/>
            <a:ext cx="1120485" cy="7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9" name="Google Shape;2409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79">
            <a:off x="3592203" y="1204363"/>
            <a:ext cx="1207295" cy="78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0" name="Google Shape;2410;p5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1128991">
            <a:off x="6316671" y="1130000"/>
            <a:ext cx="1270441" cy="8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Google Shape;2411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75">
            <a:off x="1844002" y="3254147"/>
            <a:ext cx="1270444" cy="83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2">
            <a:off x="4421486" y="3264566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13" name="Google Shape;2413;p50"/>
          <p:cNvSpPr txBox="1"/>
          <p:nvPr/>
        </p:nvSpPr>
        <p:spPr>
          <a:xfrm>
            <a:off x="1144868" y="1357036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	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Size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14" name="Google Shape;2414;p50"/>
          <p:cNvSpPr txBox="1"/>
          <p:nvPr/>
        </p:nvSpPr>
        <p:spPr>
          <a:xfrm>
            <a:off x="990223" y="1836625"/>
            <a:ext cx="23790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146.14 m (L)X 16 m (W)x 23 m ( H )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5" name="Google Shape;2415;p50"/>
          <p:cNvSpPr txBox="1"/>
          <p:nvPr/>
        </p:nvSpPr>
        <p:spPr>
          <a:xfrm>
            <a:off x="3813097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Transformer Hall Floor Level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16" name="Google Shape;2416;p50"/>
          <p:cNvSpPr txBox="1"/>
          <p:nvPr/>
        </p:nvSpPr>
        <p:spPr>
          <a:xfrm>
            <a:off x="3810901" y="1836618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El. 552 m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7" name="Google Shape;2417;p50"/>
          <p:cNvSpPr txBox="1"/>
          <p:nvPr/>
        </p:nvSpPr>
        <p:spPr>
          <a:xfrm>
            <a:off x="6474115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Design Discharge per unit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18" name="Google Shape;2418;p50"/>
          <p:cNvSpPr txBox="1"/>
          <p:nvPr/>
        </p:nvSpPr>
        <p:spPr>
          <a:xfrm>
            <a:off x="6464545" y="1836293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86.17 Cumec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9" name="Google Shape;2419;p50"/>
          <p:cNvSpPr txBox="1"/>
          <p:nvPr/>
        </p:nvSpPr>
        <p:spPr>
          <a:xfrm>
            <a:off x="1965651" y="3292670"/>
            <a:ext cx="2017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Design Energy in a 90 % dependable year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20" name="Google Shape;2420;p50"/>
          <p:cNvSpPr txBox="1"/>
          <p:nvPr/>
        </p:nvSpPr>
        <p:spPr>
          <a:xfrm>
            <a:off x="2069230" y="3957069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3924.03 MU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1" name="Google Shape;2421;p50"/>
          <p:cNvSpPr txBox="1"/>
          <p:nvPr/>
        </p:nvSpPr>
        <p:spPr>
          <a:xfrm>
            <a:off x="4543913" y="338613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Annual  Load  Factor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22" name="Google Shape;2422;p50"/>
          <p:cNvSpPr txBox="1"/>
          <p:nvPr/>
        </p:nvSpPr>
        <p:spPr>
          <a:xfrm>
            <a:off x="4543924" y="3957083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50.98 %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23" name="Google Shape;2423;p50"/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4" name="Google Shape;2424;p50"/>
          <p:cNvCxnSpPr/>
          <p:nvPr/>
        </p:nvCxnSpPr>
        <p:spPr>
          <a:xfrm rot="10800000">
            <a:off x="990225" y="1540200"/>
            <a:ext cx="0" cy="148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425" name="Google Shape;2425;p50"/>
          <p:cNvCxnSpPr/>
          <p:nvPr/>
        </p:nvCxnSpPr>
        <p:spPr>
          <a:xfrm rot="10800000">
            <a:off x="1628088" y="2906425"/>
            <a:ext cx="0" cy="150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26" name="Google Shape;2426;p50"/>
          <p:cNvCxnSpPr/>
          <p:nvPr/>
        </p:nvCxnSpPr>
        <p:spPr>
          <a:xfrm rot="10800000">
            <a:off x="3654975" y="1540200"/>
            <a:ext cx="0" cy="148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427" name="Google Shape;2427;p50"/>
          <p:cNvCxnSpPr/>
          <p:nvPr/>
        </p:nvCxnSpPr>
        <p:spPr>
          <a:xfrm rot="10800000">
            <a:off x="4095925" y="2977875"/>
            <a:ext cx="0" cy="150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28" name="Google Shape;2428;p50"/>
          <p:cNvCxnSpPr/>
          <p:nvPr/>
        </p:nvCxnSpPr>
        <p:spPr>
          <a:xfrm rot="10800000">
            <a:off x="6319725" y="1540200"/>
            <a:ext cx="0" cy="148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429" name="Google Shape;2429;p5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Hall</a:t>
            </a:r>
            <a:endParaRPr/>
          </a:p>
        </p:txBody>
      </p:sp>
      <p:cxnSp>
        <p:nvCxnSpPr>
          <p:cNvPr id="2430" name="Google Shape;2430;p50"/>
          <p:cNvCxnSpPr/>
          <p:nvPr/>
        </p:nvCxnSpPr>
        <p:spPr>
          <a:xfrm rot="10800000">
            <a:off x="6611375" y="2967625"/>
            <a:ext cx="0" cy="150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431" name="Google Shape;2431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6">
            <a:off x="6812705" y="3253738"/>
            <a:ext cx="1355542" cy="9521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50"/>
          <p:cNvSpPr txBox="1"/>
          <p:nvPr/>
        </p:nvSpPr>
        <p:spPr>
          <a:xfrm>
            <a:off x="6860275" y="3451450"/>
            <a:ext cx="2142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Weighted average efficiency of TG Set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33" name="Google Shape;2433;p50"/>
          <p:cNvSpPr txBox="1"/>
          <p:nvPr/>
        </p:nvSpPr>
        <p:spPr>
          <a:xfrm>
            <a:off x="7018624" y="3957083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93 %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34" name="Google Shape;243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075" y="87163"/>
            <a:ext cx="2017201" cy="120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51"/>
          <p:cNvSpPr txBox="1"/>
          <p:nvPr>
            <p:ph idx="1" type="subTitle"/>
          </p:nvPr>
        </p:nvSpPr>
        <p:spPr>
          <a:xfrm>
            <a:off x="621925" y="1529825"/>
            <a:ext cx="38352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Elevation</a:t>
            </a:r>
            <a:r>
              <a:rPr lang="en" sz="1400"/>
              <a:t>: El 557 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Size</a:t>
            </a:r>
            <a:r>
              <a:rPr lang="en" sz="1400"/>
              <a:t>:	160 m (L)X 80 m (W)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40" name="Google Shape;2440;p51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51"/>
          <p:cNvSpPr txBox="1"/>
          <p:nvPr>
            <p:ph type="ctrTitle"/>
          </p:nvPr>
        </p:nvSpPr>
        <p:spPr>
          <a:xfrm>
            <a:off x="621925" y="877477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Switchyard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2" name="Google Shape;24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925" y="1005875"/>
            <a:ext cx="4172400" cy="34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5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FEATURES</a:t>
            </a:r>
            <a:endParaRPr/>
          </a:p>
        </p:txBody>
      </p:sp>
      <p:sp>
        <p:nvSpPr>
          <p:cNvPr id="2448" name="Google Shape;2448;p52"/>
          <p:cNvSpPr txBox="1"/>
          <p:nvPr>
            <p:ph type="title"/>
          </p:nvPr>
        </p:nvSpPr>
        <p:spPr>
          <a:xfrm>
            <a:off x="720000" y="24286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Tail Race Tunnel</a:t>
            </a:r>
            <a:endParaRPr sz="1700"/>
          </a:p>
        </p:txBody>
      </p:sp>
      <p:sp>
        <p:nvSpPr>
          <p:cNvPr id="2449" name="Google Shape;2449;p52"/>
          <p:cNvSpPr txBox="1"/>
          <p:nvPr>
            <p:ph idx="1" type="subTitle"/>
          </p:nvPr>
        </p:nvSpPr>
        <p:spPr>
          <a:xfrm>
            <a:off x="720000" y="299867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One Tail</a:t>
            </a:r>
            <a:r>
              <a:rPr lang="en"/>
              <a:t> Race Tunel</a:t>
            </a:r>
            <a:r>
              <a:rPr lang="en"/>
              <a:t> 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Horse-shoe </a:t>
            </a:r>
            <a:r>
              <a:rPr lang="en"/>
              <a:t>Shaped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r>
              <a:rPr b="1" lang="en"/>
              <a:t>10.00 m </a:t>
            </a:r>
            <a:r>
              <a:rPr lang="en"/>
              <a:t>Diameter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      </a:t>
            </a:r>
            <a:r>
              <a:rPr b="1" lang="en"/>
              <a:t>151.97 m</a:t>
            </a:r>
            <a:r>
              <a:rPr lang="en"/>
              <a:t> Long</a:t>
            </a:r>
            <a:endParaRPr/>
          </a:p>
        </p:txBody>
      </p:sp>
      <p:sp>
        <p:nvSpPr>
          <p:cNvPr id="2450" name="Google Shape;2450;p52"/>
          <p:cNvSpPr txBox="1"/>
          <p:nvPr>
            <p:ph idx="2" type="title"/>
          </p:nvPr>
        </p:nvSpPr>
        <p:spPr>
          <a:xfrm>
            <a:off x="5957125" y="2644725"/>
            <a:ext cx="30093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Butterfly Valve Chamber- Underground</a:t>
            </a:r>
            <a:endParaRPr/>
          </a:p>
        </p:txBody>
      </p:sp>
      <p:sp>
        <p:nvSpPr>
          <p:cNvPr id="2451" name="Google Shape;2451;p52"/>
          <p:cNvSpPr txBox="1"/>
          <p:nvPr>
            <p:ph idx="3" type="subTitle"/>
          </p:nvPr>
        </p:nvSpPr>
        <p:spPr>
          <a:xfrm>
            <a:off x="6119850" y="3379625"/>
            <a:ext cx="29646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Size: </a:t>
            </a:r>
            <a:r>
              <a:rPr lang="en" sz="1200"/>
              <a:t>83.05m (L) X 12 m(W) X 21 m(H)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Butterfly Valve: </a:t>
            </a:r>
            <a:r>
              <a:rPr lang="en" sz="1200"/>
              <a:t>Two valves with 5.5 m diameter each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2" name="Google Shape;2452;p52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3100" y="1356647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52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7113075" y="14550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4" name="Google Shape;2454;p52"/>
          <p:cNvGrpSpPr/>
          <p:nvPr/>
        </p:nvGrpSpPr>
        <p:grpSpPr>
          <a:xfrm>
            <a:off x="1574049" y="1593922"/>
            <a:ext cx="481342" cy="656568"/>
            <a:chOff x="2573298" y="1369091"/>
            <a:chExt cx="578745" cy="789429"/>
          </a:xfrm>
        </p:grpSpPr>
        <p:sp>
          <p:nvSpPr>
            <p:cNvPr id="2455" name="Google Shape;2455;p52"/>
            <p:cNvSpPr/>
            <p:nvPr/>
          </p:nvSpPr>
          <p:spPr>
            <a:xfrm>
              <a:off x="2573298" y="1369091"/>
              <a:ext cx="563837" cy="179725"/>
            </a:xfrm>
            <a:custGeom>
              <a:rect b="b" l="l" r="r" t="t"/>
              <a:pathLst>
                <a:path extrusionOk="0" h="3906" w="12254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2"/>
            <p:cNvSpPr/>
            <p:nvPr/>
          </p:nvSpPr>
          <p:spPr>
            <a:xfrm>
              <a:off x="2573574" y="1979348"/>
              <a:ext cx="578469" cy="179173"/>
            </a:xfrm>
            <a:custGeom>
              <a:rect b="b" l="l" r="r" t="t"/>
              <a:pathLst>
                <a:path extrusionOk="0" h="3894" w="12572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2"/>
            <p:cNvSpPr/>
            <p:nvPr/>
          </p:nvSpPr>
          <p:spPr>
            <a:xfrm>
              <a:off x="2640718" y="1548826"/>
              <a:ext cx="457150" cy="429958"/>
            </a:xfrm>
            <a:custGeom>
              <a:rect b="b" l="l" r="r" t="t"/>
              <a:pathLst>
                <a:path extrusionOk="0" h="10515" w="1118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8" name="Google Shape;2458;p52"/>
          <p:cNvGrpSpPr/>
          <p:nvPr/>
        </p:nvGrpSpPr>
        <p:grpSpPr>
          <a:xfrm>
            <a:off x="7505288" y="1694422"/>
            <a:ext cx="458485" cy="572571"/>
            <a:chOff x="1197275" y="2026750"/>
            <a:chExt cx="343075" cy="428475"/>
          </a:xfrm>
        </p:grpSpPr>
        <p:sp>
          <p:nvSpPr>
            <p:cNvPr id="2459" name="Google Shape;2459;p52"/>
            <p:cNvSpPr/>
            <p:nvPr/>
          </p:nvSpPr>
          <p:spPr>
            <a:xfrm>
              <a:off x="1197275" y="2026750"/>
              <a:ext cx="343075" cy="428475"/>
            </a:xfrm>
            <a:custGeom>
              <a:rect b="b" l="l" r="r" t="t"/>
              <a:pathLst>
                <a:path extrusionOk="0" h="17139" w="13723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2"/>
            <p:cNvSpPr/>
            <p:nvPr/>
          </p:nvSpPr>
          <p:spPr>
            <a:xfrm>
              <a:off x="1319550" y="2128625"/>
              <a:ext cx="100050" cy="99250"/>
            </a:xfrm>
            <a:custGeom>
              <a:rect b="b" l="l" r="r" t="t"/>
              <a:pathLst>
                <a:path extrusionOk="0" h="3970" w="4002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1" name="Google Shape;24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225" y="1356650"/>
            <a:ext cx="2595924" cy="166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175" y="4034774"/>
            <a:ext cx="4439624" cy="8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" name="Google Shape;24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0" y="232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53"/>
          <p:cNvSpPr txBox="1"/>
          <p:nvPr>
            <p:ph type="title"/>
          </p:nvPr>
        </p:nvSpPr>
        <p:spPr>
          <a:xfrm>
            <a:off x="1284000" y="1558475"/>
            <a:ext cx="6576000" cy="26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</a:t>
            </a:r>
            <a:endParaRPr/>
          </a:p>
        </p:txBody>
      </p:sp>
      <p:sp>
        <p:nvSpPr>
          <p:cNvPr id="2469" name="Google Shape;2469;p53"/>
          <p:cNvSpPr txBox="1"/>
          <p:nvPr>
            <p:ph idx="1" type="subTitle"/>
          </p:nvPr>
        </p:nvSpPr>
        <p:spPr>
          <a:xfrm>
            <a:off x="1255700" y="4060100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Upto 31st May 2021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4" name="Google Shape;2474;p54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6995641" y="1892062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Google Shape;2475;p5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34431" y="1892062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6" name="Google Shape;2476;p54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3022025" y="1432407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54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5008703" y="1434193"/>
            <a:ext cx="1117248" cy="939777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Google Shape;2478;p54"/>
          <p:cNvSpPr/>
          <p:nvPr/>
        </p:nvSpPr>
        <p:spPr>
          <a:xfrm rot="-1089028">
            <a:off x="1968709" y="1989350"/>
            <a:ext cx="1111701" cy="281313"/>
          </a:xfrm>
          <a:custGeom>
            <a:rect b="b" l="l" r="r" t="t"/>
            <a:pathLst>
              <a:path extrusionOk="0" h="11253" w="4447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479" name="Google Shape;2479;p54"/>
          <p:cNvSpPr/>
          <p:nvPr/>
        </p:nvSpPr>
        <p:spPr>
          <a:xfrm rot="-512747">
            <a:off x="4018537" y="1805599"/>
            <a:ext cx="1218903" cy="286876"/>
          </a:xfrm>
          <a:custGeom>
            <a:rect b="b" l="l" r="r" t="t"/>
            <a:pathLst>
              <a:path extrusionOk="0" h="11475" w="48756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480" name="Google Shape;2480;p54"/>
          <p:cNvSpPr/>
          <p:nvPr/>
        </p:nvSpPr>
        <p:spPr>
          <a:xfrm flipH="1" rot="-9518473">
            <a:off x="6143374" y="2109122"/>
            <a:ext cx="1111729" cy="281320"/>
          </a:xfrm>
          <a:custGeom>
            <a:rect b="b" l="l" r="r" t="t"/>
            <a:pathLst>
              <a:path extrusionOk="0" h="11253" w="4447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481" name="Google Shape;2481;p54"/>
          <p:cNvSpPr txBox="1"/>
          <p:nvPr/>
        </p:nvSpPr>
        <p:spPr>
          <a:xfrm>
            <a:off x="424848" y="30503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Human resources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82" name="Google Shape;2482;p54"/>
          <p:cNvSpPr txBox="1"/>
          <p:nvPr/>
        </p:nvSpPr>
        <p:spPr>
          <a:xfrm>
            <a:off x="644448" y="3476903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1266 human resources are used.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3" name="Google Shape;2483;p54"/>
          <p:cNvSpPr txBox="1"/>
          <p:nvPr/>
        </p:nvSpPr>
        <p:spPr>
          <a:xfrm>
            <a:off x="2412449" y="25931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Machinery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84" name="Google Shape;2484;p54"/>
          <p:cNvSpPr txBox="1"/>
          <p:nvPr/>
        </p:nvSpPr>
        <p:spPr>
          <a:xfrm>
            <a:off x="2192850" y="3019700"/>
            <a:ext cx="23364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8 ROC's, 4 shot Crete machine, 2 Batching plants, 1 Crusher plant of 50 TPH &amp; 2 of 10 TPH, 9 DG Sets, four concrete pumps, nine grout pump, eight compressors, 18 excavators, 3 JCB Excavator, 52 dumpers, seven dozers, three wheel loaders, six cranes, etc. 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5" name="Google Shape;2485;p54"/>
          <p:cNvSpPr txBox="1"/>
          <p:nvPr/>
        </p:nvSpPr>
        <p:spPr>
          <a:xfrm>
            <a:off x="4399127" y="259492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Workforce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86" name="Google Shape;2486;p54"/>
          <p:cNvSpPr txBox="1"/>
          <p:nvPr/>
        </p:nvSpPr>
        <p:spPr>
          <a:xfrm>
            <a:off x="4618727" y="3021489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1243 workforces are used.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7" name="Google Shape;2487;p54"/>
          <p:cNvSpPr txBox="1"/>
          <p:nvPr/>
        </p:nvSpPr>
        <p:spPr>
          <a:xfrm>
            <a:off x="6386065" y="305524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Machinery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88" name="Google Shape;2488;p54"/>
          <p:cNvSpPr txBox="1"/>
          <p:nvPr/>
        </p:nvSpPr>
        <p:spPr>
          <a:xfrm>
            <a:off x="5821325" y="3343575"/>
            <a:ext cx="32871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9144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5 ROC's, two raise climbers, 1 Gantry Crane 15T, six concrete pumps, 8 shot Crete machine, 5532 kVA DG sets, 14 compressors, 15 excavators ,5 JCB excavator, five batching plants, seven grout pumps, three loaders, four-wheel loader, 39 dumpers, etc.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9" name="Google Shape;2489;p5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Civil Works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490" name="Google Shape;2490;p54"/>
          <p:cNvCxnSpPr/>
          <p:nvPr/>
        </p:nvCxnSpPr>
        <p:spPr>
          <a:xfrm>
            <a:off x="4572896" y="950825"/>
            <a:ext cx="0" cy="3697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1" name="Google Shape;2491;p54"/>
          <p:cNvSpPr txBox="1"/>
          <p:nvPr/>
        </p:nvSpPr>
        <p:spPr>
          <a:xfrm>
            <a:off x="827775" y="933900"/>
            <a:ext cx="285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pen Sans"/>
                <a:ea typeface="Open Sans"/>
                <a:cs typeface="Open Sans"/>
                <a:sym typeface="Open Sans"/>
              </a:rPr>
              <a:t>Package-C1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2" name="Google Shape;2492;p54"/>
          <p:cNvSpPr txBox="1"/>
          <p:nvPr/>
        </p:nvSpPr>
        <p:spPr>
          <a:xfrm>
            <a:off x="4956325" y="933900"/>
            <a:ext cx="285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pen Sans"/>
                <a:ea typeface="Open Sans"/>
                <a:cs typeface="Open Sans"/>
                <a:sym typeface="Open Sans"/>
              </a:rPr>
              <a:t>Package-C2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3" name="Google Shape;249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0100" y="2032000"/>
            <a:ext cx="752450" cy="7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1238" y="1572813"/>
            <a:ext cx="752450" cy="7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Google Shape;2495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5663" y="1607653"/>
            <a:ext cx="589250" cy="5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Google Shape;2496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9713" y="2098066"/>
            <a:ext cx="589250" cy="5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37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Arun-III hydroelectric power plant</a:t>
            </a:r>
            <a:r>
              <a:rPr lang="en"/>
              <a:t> is a </a:t>
            </a:r>
            <a:r>
              <a:rPr b="1" lang="en"/>
              <a:t>900MW</a:t>
            </a:r>
            <a:r>
              <a:rPr lang="en"/>
              <a:t> run-of-the-river hydropower project under construction in Nepal. Scheduled for commissioning by </a:t>
            </a:r>
            <a:r>
              <a:rPr b="1" lang="en"/>
              <a:t>2024</a:t>
            </a:r>
            <a:r>
              <a:rPr lang="en"/>
              <a:t>, it will be the most extensive hydroelectric facility in the South Asian country.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25 Years, Nepal Government will be the sole owner.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During this 25 Years, </a:t>
            </a:r>
            <a:r>
              <a:rPr b="1" lang="en"/>
              <a:t>Nepal will receive 21.9% of electricity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SJVN's current installed capacity stands at 2,016 MW, and it aims to be a </a:t>
            </a:r>
            <a:r>
              <a:rPr b="1" lang="en"/>
              <a:t>25,000 MW entity by 2040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3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2135" name="Google Shape;21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25" y="2689450"/>
            <a:ext cx="2640850" cy="176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069" y="2689450"/>
            <a:ext cx="2921180" cy="194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55"/>
          <p:cNvSpPr txBox="1"/>
          <p:nvPr>
            <p:ph idx="6" type="ctrTitle"/>
          </p:nvPr>
        </p:nvSpPr>
        <p:spPr>
          <a:xfrm>
            <a:off x="737288" y="168625"/>
            <a:ext cx="76725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HYDRO-MECHANICAL WORKS</a:t>
            </a:r>
            <a:endParaRPr/>
          </a:p>
        </p:txBody>
      </p:sp>
      <p:pic>
        <p:nvPicPr>
          <p:cNvPr id="2502" name="Google Shape;2502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646972">
            <a:off x="3497431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3" name="Google Shape;2503;p55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646972">
            <a:off x="822430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55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646972">
            <a:off x="822430" y="3381762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55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flipH="1" rot="-561394">
            <a:off x="3498975" y="3381416"/>
            <a:ext cx="2149103" cy="71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5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flipH="1" rot="-646972">
            <a:off x="6168388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55"/>
          <p:cNvPicPr preferRelativeResize="0"/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 flipH="1" rot="-561394">
            <a:off x="6169931" y="3381416"/>
            <a:ext cx="2149103" cy="71054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508" name="Google Shape;2508;p55"/>
          <p:cNvSpPr txBox="1"/>
          <p:nvPr>
            <p:ph idx="7" type="title"/>
          </p:nvPr>
        </p:nvSpPr>
        <p:spPr>
          <a:xfrm>
            <a:off x="730325" y="1740450"/>
            <a:ext cx="23364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Quality Assurance Procedure</a:t>
            </a:r>
            <a:endParaRPr/>
          </a:p>
        </p:txBody>
      </p:sp>
      <p:sp>
        <p:nvSpPr>
          <p:cNvPr id="2509" name="Google Shape;2509;p55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anufacturers</a:t>
            </a:r>
            <a:endParaRPr/>
          </a:p>
        </p:txBody>
      </p:sp>
      <p:sp>
        <p:nvSpPr>
          <p:cNvPr id="2510" name="Google Shape;2510;p55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Completed</a:t>
            </a:r>
            <a:endParaRPr b="1"/>
          </a:p>
        </p:txBody>
      </p:sp>
      <p:sp>
        <p:nvSpPr>
          <p:cNvPr id="2511" name="Google Shape;2511;p55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abrication</a:t>
            </a:r>
            <a:endParaRPr/>
          </a:p>
        </p:txBody>
      </p:sp>
      <p:sp>
        <p:nvSpPr>
          <p:cNvPr id="2512" name="Google Shape;2512;p55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Completed</a:t>
            </a:r>
            <a:endParaRPr b="1"/>
          </a:p>
        </p:txBody>
      </p:sp>
      <p:sp>
        <p:nvSpPr>
          <p:cNvPr id="2513" name="Google Shape;2513;p55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Intake</a:t>
            </a:r>
            <a:endParaRPr/>
          </a:p>
        </p:txBody>
      </p:sp>
      <p:sp>
        <p:nvSpPr>
          <p:cNvPr id="2514" name="Google Shape;2514;p55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In Progress</a:t>
            </a:r>
            <a:endParaRPr b="1"/>
          </a:p>
        </p:txBody>
      </p:sp>
      <p:sp>
        <p:nvSpPr>
          <p:cNvPr id="2515" name="Google Shape;2515;p55"/>
          <p:cNvSpPr txBox="1"/>
          <p:nvPr>
            <p:ph idx="8" type="subTitle"/>
          </p:nvPr>
        </p:nvSpPr>
        <p:spPr>
          <a:xfrm>
            <a:off x="730325" y="2326348"/>
            <a:ext cx="23364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Completed</a:t>
            </a:r>
            <a:endParaRPr b="1"/>
          </a:p>
        </p:txBody>
      </p:sp>
      <p:sp>
        <p:nvSpPr>
          <p:cNvPr id="2516" name="Google Shape;2516;p55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esign</a:t>
            </a:r>
            <a:endParaRPr/>
          </a:p>
        </p:txBody>
      </p:sp>
      <p:sp>
        <p:nvSpPr>
          <p:cNvPr id="2517" name="Google Shape;2517;p55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Completed</a:t>
            </a:r>
            <a:endParaRPr b="1"/>
          </a:p>
        </p:txBody>
      </p:sp>
      <p:sp>
        <p:nvSpPr>
          <p:cNvPr id="2518" name="Google Shape;2518;p55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Drawings</a:t>
            </a:r>
            <a:endParaRPr/>
          </a:p>
        </p:txBody>
      </p:sp>
      <p:sp>
        <p:nvSpPr>
          <p:cNvPr id="2519" name="Google Shape;2519;p55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Completed</a:t>
            </a:r>
            <a:endParaRPr b="1"/>
          </a:p>
        </p:txBody>
      </p:sp>
      <p:grpSp>
        <p:nvGrpSpPr>
          <p:cNvPr id="2520" name="Google Shape;2520;p55"/>
          <p:cNvGrpSpPr/>
          <p:nvPr/>
        </p:nvGrpSpPr>
        <p:grpSpPr>
          <a:xfrm>
            <a:off x="1717200" y="2984756"/>
            <a:ext cx="362650" cy="428275"/>
            <a:chOff x="5722300" y="3047425"/>
            <a:chExt cx="362650" cy="428275"/>
          </a:xfrm>
        </p:grpSpPr>
        <p:sp>
          <p:nvSpPr>
            <p:cNvPr id="2521" name="Google Shape;2521;p55"/>
            <p:cNvSpPr/>
            <p:nvPr/>
          </p:nvSpPr>
          <p:spPr>
            <a:xfrm>
              <a:off x="5722300" y="3228625"/>
              <a:ext cx="263325" cy="247075"/>
            </a:xfrm>
            <a:custGeom>
              <a:rect b="b" l="l" r="r" t="t"/>
              <a:pathLst>
                <a:path extrusionOk="0" h="9883" w="10533">
                  <a:moveTo>
                    <a:pt x="270" y="1"/>
                  </a:moveTo>
                  <a:cubicBezTo>
                    <a:pt x="136" y="1"/>
                    <a:pt x="1" y="95"/>
                    <a:pt x="16" y="283"/>
                  </a:cubicBezTo>
                  <a:lnTo>
                    <a:pt x="16" y="8618"/>
                  </a:lnTo>
                  <a:cubicBezTo>
                    <a:pt x="16" y="9311"/>
                    <a:pt x="588" y="9882"/>
                    <a:pt x="1280" y="9882"/>
                  </a:cubicBezTo>
                  <a:lnTo>
                    <a:pt x="10187" y="9882"/>
                  </a:lnTo>
                  <a:cubicBezTo>
                    <a:pt x="10533" y="9882"/>
                    <a:pt x="10533" y="9371"/>
                    <a:pt x="10187" y="9371"/>
                  </a:cubicBezTo>
                  <a:lnTo>
                    <a:pt x="1265" y="9371"/>
                  </a:lnTo>
                  <a:cubicBezTo>
                    <a:pt x="859" y="9371"/>
                    <a:pt x="512" y="9040"/>
                    <a:pt x="512" y="8618"/>
                  </a:cubicBezTo>
                  <a:lnTo>
                    <a:pt x="512" y="283"/>
                  </a:lnTo>
                  <a:cubicBezTo>
                    <a:pt x="535" y="9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5"/>
            <p:cNvSpPr/>
            <p:nvPr/>
          </p:nvSpPr>
          <p:spPr>
            <a:xfrm>
              <a:off x="5722300" y="3047425"/>
              <a:ext cx="362650" cy="428275"/>
            </a:xfrm>
            <a:custGeom>
              <a:rect b="b" l="l" r="r" t="t"/>
              <a:pathLst>
                <a:path extrusionOk="0" h="17131" w="14506">
                  <a:moveTo>
                    <a:pt x="2641" y="463"/>
                  </a:moveTo>
                  <a:cubicBezTo>
                    <a:pt x="2848" y="463"/>
                    <a:pt x="3055" y="602"/>
                    <a:pt x="3055" y="881"/>
                  </a:cubicBezTo>
                  <a:lnTo>
                    <a:pt x="3055" y="1453"/>
                  </a:lnTo>
                  <a:lnTo>
                    <a:pt x="2228" y="1453"/>
                  </a:lnTo>
                  <a:lnTo>
                    <a:pt x="2228" y="881"/>
                  </a:lnTo>
                  <a:cubicBezTo>
                    <a:pt x="2228" y="602"/>
                    <a:pt x="2435" y="463"/>
                    <a:pt x="2641" y="463"/>
                  </a:cubicBezTo>
                  <a:close/>
                  <a:moveTo>
                    <a:pt x="11872" y="463"/>
                  </a:moveTo>
                  <a:cubicBezTo>
                    <a:pt x="12075" y="463"/>
                    <a:pt x="12278" y="602"/>
                    <a:pt x="12278" y="881"/>
                  </a:cubicBezTo>
                  <a:lnTo>
                    <a:pt x="12278" y="1453"/>
                  </a:lnTo>
                  <a:lnTo>
                    <a:pt x="11466" y="1453"/>
                  </a:lnTo>
                  <a:lnTo>
                    <a:pt x="11466" y="881"/>
                  </a:lnTo>
                  <a:cubicBezTo>
                    <a:pt x="11466" y="602"/>
                    <a:pt x="11669" y="463"/>
                    <a:pt x="11872" y="463"/>
                  </a:cubicBezTo>
                  <a:close/>
                  <a:moveTo>
                    <a:pt x="2641" y="1"/>
                  </a:moveTo>
                  <a:cubicBezTo>
                    <a:pt x="2198" y="1"/>
                    <a:pt x="1754" y="294"/>
                    <a:pt x="1731" y="881"/>
                  </a:cubicBezTo>
                  <a:lnTo>
                    <a:pt x="1731" y="1453"/>
                  </a:lnTo>
                  <a:lnTo>
                    <a:pt x="934" y="1453"/>
                  </a:lnTo>
                  <a:cubicBezTo>
                    <a:pt x="422" y="1453"/>
                    <a:pt x="16" y="1859"/>
                    <a:pt x="16" y="2370"/>
                  </a:cubicBezTo>
                  <a:lnTo>
                    <a:pt x="16" y="6433"/>
                  </a:lnTo>
                  <a:cubicBezTo>
                    <a:pt x="1" y="6613"/>
                    <a:pt x="133" y="6704"/>
                    <a:pt x="264" y="6704"/>
                  </a:cubicBezTo>
                  <a:cubicBezTo>
                    <a:pt x="396" y="6704"/>
                    <a:pt x="528" y="6613"/>
                    <a:pt x="512" y="6433"/>
                  </a:cubicBezTo>
                  <a:lnTo>
                    <a:pt x="512" y="5199"/>
                  </a:lnTo>
                  <a:lnTo>
                    <a:pt x="13994" y="5199"/>
                  </a:lnTo>
                  <a:lnTo>
                    <a:pt x="13994" y="15866"/>
                  </a:lnTo>
                  <a:cubicBezTo>
                    <a:pt x="13994" y="16288"/>
                    <a:pt x="13662" y="16619"/>
                    <a:pt x="13241" y="16619"/>
                  </a:cubicBezTo>
                  <a:lnTo>
                    <a:pt x="11285" y="16619"/>
                  </a:lnTo>
                  <a:cubicBezTo>
                    <a:pt x="10954" y="16619"/>
                    <a:pt x="10954" y="17130"/>
                    <a:pt x="11285" y="17130"/>
                  </a:cubicBezTo>
                  <a:lnTo>
                    <a:pt x="13241" y="17130"/>
                  </a:lnTo>
                  <a:cubicBezTo>
                    <a:pt x="13933" y="17130"/>
                    <a:pt x="14505" y="16559"/>
                    <a:pt x="14505" y="15866"/>
                  </a:cubicBezTo>
                  <a:lnTo>
                    <a:pt x="14505" y="2370"/>
                  </a:lnTo>
                  <a:cubicBezTo>
                    <a:pt x="14505" y="1859"/>
                    <a:pt x="14084" y="1453"/>
                    <a:pt x="13572" y="1453"/>
                  </a:cubicBezTo>
                  <a:lnTo>
                    <a:pt x="12790" y="1453"/>
                  </a:lnTo>
                  <a:lnTo>
                    <a:pt x="12790" y="881"/>
                  </a:lnTo>
                  <a:cubicBezTo>
                    <a:pt x="12760" y="294"/>
                    <a:pt x="12316" y="1"/>
                    <a:pt x="11872" y="1"/>
                  </a:cubicBezTo>
                  <a:cubicBezTo>
                    <a:pt x="11428" y="1"/>
                    <a:pt x="10984" y="294"/>
                    <a:pt x="10954" y="881"/>
                  </a:cubicBezTo>
                  <a:lnTo>
                    <a:pt x="10954" y="1453"/>
                  </a:lnTo>
                  <a:lnTo>
                    <a:pt x="8773" y="1453"/>
                  </a:lnTo>
                  <a:cubicBezTo>
                    <a:pt x="8763" y="1452"/>
                    <a:pt x="8753" y="1451"/>
                    <a:pt x="8744" y="1451"/>
                  </a:cubicBezTo>
                  <a:cubicBezTo>
                    <a:pt x="8406" y="1451"/>
                    <a:pt x="8406" y="1950"/>
                    <a:pt x="8744" y="1950"/>
                  </a:cubicBezTo>
                  <a:cubicBezTo>
                    <a:pt x="8753" y="1950"/>
                    <a:pt x="8763" y="1950"/>
                    <a:pt x="8773" y="1949"/>
                  </a:cubicBezTo>
                  <a:lnTo>
                    <a:pt x="12278" y="1949"/>
                  </a:lnTo>
                  <a:lnTo>
                    <a:pt x="12278" y="2084"/>
                  </a:lnTo>
                  <a:cubicBezTo>
                    <a:pt x="12278" y="2310"/>
                    <a:pt x="12098" y="2491"/>
                    <a:pt x="11872" y="2491"/>
                  </a:cubicBezTo>
                  <a:lnTo>
                    <a:pt x="11210" y="2491"/>
                  </a:lnTo>
                  <a:cubicBezTo>
                    <a:pt x="11201" y="2490"/>
                    <a:pt x="11192" y="2490"/>
                    <a:pt x="11183" y="2490"/>
                  </a:cubicBezTo>
                  <a:cubicBezTo>
                    <a:pt x="10858" y="2490"/>
                    <a:pt x="10858" y="3003"/>
                    <a:pt x="11183" y="3003"/>
                  </a:cubicBezTo>
                  <a:cubicBezTo>
                    <a:pt x="11192" y="3003"/>
                    <a:pt x="11201" y="3003"/>
                    <a:pt x="11210" y="3002"/>
                  </a:cubicBezTo>
                  <a:lnTo>
                    <a:pt x="11872" y="3002"/>
                  </a:lnTo>
                  <a:cubicBezTo>
                    <a:pt x="12369" y="3002"/>
                    <a:pt x="12790" y="2596"/>
                    <a:pt x="12790" y="2084"/>
                  </a:cubicBezTo>
                  <a:lnTo>
                    <a:pt x="12790" y="1949"/>
                  </a:lnTo>
                  <a:lnTo>
                    <a:pt x="13572" y="1949"/>
                  </a:lnTo>
                  <a:cubicBezTo>
                    <a:pt x="13813" y="1949"/>
                    <a:pt x="13994" y="2145"/>
                    <a:pt x="13994" y="2370"/>
                  </a:cubicBezTo>
                  <a:lnTo>
                    <a:pt x="13994" y="4687"/>
                  </a:lnTo>
                  <a:lnTo>
                    <a:pt x="512" y="4687"/>
                  </a:lnTo>
                  <a:lnTo>
                    <a:pt x="512" y="2370"/>
                  </a:lnTo>
                  <a:cubicBezTo>
                    <a:pt x="512" y="2145"/>
                    <a:pt x="708" y="1949"/>
                    <a:pt x="934" y="1949"/>
                  </a:cubicBezTo>
                  <a:lnTo>
                    <a:pt x="3055" y="1949"/>
                  </a:lnTo>
                  <a:lnTo>
                    <a:pt x="3055" y="2084"/>
                  </a:lnTo>
                  <a:cubicBezTo>
                    <a:pt x="3055" y="2310"/>
                    <a:pt x="2875" y="2491"/>
                    <a:pt x="2634" y="2491"/>
                  </a:cubicBezTo>
                  <a:lnTo>
                    <a:pt x="1987" y="2491"/>
                  </a:lnTo>
                  <a:cubicBezTo>
                    <a:pt x="1977" y="2490"/>
                    <a:pt x="1968" y="2490"/>
                    <a:pt x="1959" y="2490"/>
                  </a:cubicBezTo>
                  <a:cubicBezTo>
                    <a:pt x="1620" y="2490"/>
                    <a:pt x="1620" y="3003"/>
                    <a:pt x="1959" y="3003"/>
                  </a:cubicBezTo>
                  <a:cubicBezTo>
                    <a:pt x="1968" y="3003"/>
                    <a:pt x="1977" y="3003"/>
                    <a:pt x="1987" y="3002"/>
                  </a:cubicBezTo>
                  <a:lnTo>
                    <a:pt x="2634" y="3002"/>
                  </a:lnTo>
                  <a:cubicBezTo>
                    <a:pt x="3145" y="3002"/>
                    <a:pt x="3552" y="2596"/>
                    <a:pt x="3552" y="2084"/>
                  </a:cubicBezTo>
                  <a:lnTo>
                    <a:pt x="3552" y="1949"/>
                  </a:lnTo>
                  <a:lnTo>
                    <a:pt x="7674" y="1949"/>
                  </a:lnTo>
                  <a:cubicBezTo>
                    <a:pt x="7684" y="1950"/>
                    <a:pt x="7693" y="1950"/>
                    <a:pt x="7702" y="1950"/>
                  </a:cubicBezTo>
                  <a:cubicBezTo>
                    <a:pt x="8026" y="1950"/>
                    <a:pt x="8026" y="1451"/>
                    <a:pt x="7702" y="1451"/>
                  </a:cubicBezTo>
                  <a:cubicBezTo>
                    <a:pt x="7693" y="1451"/>
                    <a:pt x="7684" y="1452"/>
                    <a:pt x="7674" y="1453"/>
                  </a:cubicBezTo>
                  <a:lnTo>
                    <a:pt x="3552" y="1453"/>
                  </a:lnTo>
                  <a:lnTo>
                    <a:pt x="3552" y="881"/>
                  </a:lnTo>
                  <a:cubicBezTo>
                    <a:pt x="3529" y="294"/>
                    <a:pt x="3085" y="1"/>
                    <a:pt x="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5"/>
            <p:cNvSpPr/>
            <p:nvPr/>
          </p:nvSpPr>
          <p:spPr>
            <a:xfrm>
              <a:off x="5879925" y="3198050"/>
              <a:ext cx="45900" cy="45950"/>
            </a:xfrm>
            <a:custGeom>
              <a:rect b="b" l="l" r="r" t="t"/>
              <a:pathLst>
                <a:path extrusionOk="0" h="1838" w="1836">
                  <a:moveTo>
                    <a:pt x="1339" y="498"/>
                  </a:moveTo>
                  <a:lnTo>
                    <a:pt x="1339" y="1341"/>
                  </a:lnTo>
                  <a:lnTo>
                    <a:pt x="497" y="1341"/>
                  </a:lnTo>
                  <a:lnTo>
                    <a:pt x="497" y="498"/>
                  </a:lnTo>
                  <a:close/>
                  <a:moveTo>
                    <a:pt x="218" y="0"/>
                  </a:moveTo>
                  <a:cubicBezTo>
                    <a:pt x="94" y="0"/>
                    <a:pt x="0" y="115"/>
                    <a:pt x="0" y="242"/>
                  </a:cubicBezTo>
                  <a:lnTo>
                    <a:pt x="0" y="1581"/>
                  </a:lnTo>
                  <a:cubicBezTo>
                    <a:pt x="0" y="1717"/>
                    <a:pt x="105" y="1837"/>
                    <a:pt x="241" y="1837"/>
                  </a:cubicBezTo>
                  <a:lnTo>
                    <a:pt x="1580" y="1837"/>
                  </a:lnTo>
                  <a:cubicBezTo>
                    <a:pt x="1730" y="1837"/>
                    <a:pt x="1836" y="1732"/>
                    <a:pt x="1836" y="1581"/>
                  </a:cubicBezTo>
                  <a:lnTo>
                    <a:pt x="1836" y="242"/>
                  </a:lnTo>
                  <a:cubicBezTo>
                    <a:pt x="1836" y="107"/>
                    <a:pt x="1730" y="1"/>
                    <a:pt x="1580" y="1"/>
                  </a:cubicBezTo>
                  <a:lnTo>
                    <a:pt x="241" y="1"/>
                  </a:lnTo>
                  <a:cubicBezTo>
                    <a:pt x="233" y="1"/>
                    <a:pt x="22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5"/>
            <p:cNvSpPr/>
            <p:nvPr/>
          </p:nvSpPr>
          <p:spPr>
            <a:xfrm>
              <a:off x="5940850" y="3198075"/>
              <a:ext cx="46300" cy="45925"/>
            </a:xfrm>
            <a:custGeom>
              <a:rect b="b" l="l" r="r" t="t"/>
              <a:pathLst>
                <a:path extrusionOk="0" h="1837" w="1852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36" y="1580"/>
                  </a:cubicBezTo>
                  <a:lnTo>
                    <a:pt x="1836" y="241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5"/>
            <p:cNvSpPr/>
            <p:nvPr/>
          </p:nvSpPr>
          <p:spPr>
            <a:xfrm>
              <a:off x="6002150" y="3198075"/>
              <a:ext cx="45925" cy="45925"/>
            </a:xfrm>
            <a:custGeom>
              <a:rect b="b" l="l" r="r" t="t"/>
              <a:pathLst>
                <a:path extrusionOk="0" h="1837" w="1837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80"/>
                  </a:cubicBezTo>
                  <a:lnTo>
                    <a:pt x="1837" y="241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5"/>
            <p:cNvSpPr/>
            <p:nvPr/>
          </p:nvSpPr>
          <p:spPr>
            <a:xfrm>
              <a:off x="5757675" y="3258625"/>
              <a:ext cx="45900" cy="45925"/>
            </a:xfrm>
            <a:custGeom>
              <a:rect b="b" l="l" r="r" t="t"/>
              <a:pathLst>
                <a:path extrusionOk="0" h="1837" w="1836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5"/>
            <p:cNvSpPr/>
            <p:nvPr/>
          </p:nvSpPr>
          <p:spPr>
            <a:xfrm>
              <a:off x="5818600" y="3258625"/>
              <a:ext cx="46300" cy="45925"/>
            </a:xfrm>
            <a:custGeom>
              <a:rect b="b" l="l" r="r" t="t"/>
              <a:pathLst>
                <a:path extrusionOk="0" h="1837" w="1852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6"/>
                  </a:cubicBezTo>
                  <a:lnTo>
                    <a:pt x="1851" y="242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5"/>
            <p:cNvSpPr/>
            <p:nvPr/>
          </p:nvSpPr>
          <p:spPr>
            <a:xfrm>
              <a:off x="5879925" y="3258625"/>
              <a:ext cx="45900" cy="45925"/>
            </a:xfrm>
            <a:custGeom>
              <a:rect b="b" l="l" r="r" t="t"/>
              <a:pathLst>
                <a:path extrusionOk="0" h="1837" w="1836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5"/>
            <p:cNvSpPr/>
            <p:nvPr/>
          </p:nvSpPr>
          <p:spPr>
            <a:xfrm>
              <a:off x="5940850" y="3258625"/>
              <a:ext cx="45925" cy="45925"/>
            </a:xfrm>
            <a:custGeom>
              <a:rect b="b" l="l" r="r" t="t"/>
              <a:pathLst>
                <a:path extrusionOk="0" h="1837" w="1837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5"/>
            <p:cNvSpPr/>
            <p:nvPr/>
          </p:nvSpPr>
          <p:spPr>
            <a:xfrm>
              <a:off x="6002150" y="3258625"/>
              <a:ext cx="45925" cy="45925"/>
            </a:xfrm>
            <a:custGeom>
              <a:rect b="b" l="l" r="r" t="t"/>
              <a:pathLst>
                <a:path extrusionOk="0" h="1837" w="1837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16" y="1836"/>
                    <a:pt x="1837" y="1731"/>
                    <a:pt x="1837" y="1596"/>
                  </a:cubicBezTo>
                  <a:lnTo>
                    <a:pt x="1837" y="242"/>
                  </a:lnTo>
                  <a:cubicBezTo>
                    <a:pt x="1837" y="106"/>
                    <a:pt x="171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5"/>
            <p:cNvSpPr/>
            <p:nvPr/>
          </p:nvSpPr>
          <p:spPr>
            <a:xfrm>
              <a:off x="5757675" y="3319200"/>
              <a:ext cx="45900" cy="45900"/>
            </a:xfrm>
            <a:custGeom>
              <a:rect b="b" l="l" r="r" t="t"/>
              <a:pathLst>
                <a:path extrusionOk="0" h="1836" w="1836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5"/>
            <p:cNvSpPr/>
            <p:nvPr/>
          </p:nvSpPr>
          <p:spPr>
            <a:xfrm>
              <a:off x="5818600" y="3319200"/>
              <a:ext cx="46300" cy="45900"/>
            </a:xfrm>
            <a:custGeom>
              <a:rect b="b" l="l" r="r" t="t"/>
              <a:pathLst>
                <a:path extrusionOk="0" h="1836" w="1852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5"/>
            <p:cNvSpPr/>
            <p:nvPr/>
          </p:nvSpPr>
          <p:spPr>
            <a:xfrm>
              <a:off x="5879925" y="3319200"/>
              <a:ext cx="45900" cy="45900"/>
            </a:xfrm>
            <a:custGeom>
              <a:rect b="b" l="l" r="r" t="t"/>
              <a:pathLst>
                <a:path extrusionOk="0" h="1836" w="1836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1" y="0"/>
                  </a:moveTo>
                  <a:cubicBezTo>
                    <a:pt x="105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5"/>
            <p:cNvSpPr/>
            <p:nvPr/>
          </p:nvSpPr>
          <p:spPr>
            <a:xfrm>
              <a:off x="5940850" y="3319200"/>
              <a:ext cx="46300" cy="45950"/>
            </a:xfrm>
            <a:custGeom>
              <a:rect b="b" l="l" r="r" t="t"/>
              <a:pathLst>
                <a:path extrusionOk="0" h="1838" w="1852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23"/>
                    <a:pt x="108" y="1837"/>
                    <a:pt x="233" y="1837"/>
                  </a:cubicBezTo>
                  <a:cubicBezTo>
                    <a:pt x="241" y="1837"/>
                    <a:pt x="249" y="1837"/>
                    <a:pt x="256" y="1836"/>
                  </a:cubicBezTo>
                  <a:lnTo>
                    <a:pt x="1595" y="1836"/>
                  </a:lnTo>
                  <a:cubicBezTo>
                    <a:pt x="1603" y="1837"/>
                    <a:pt x="1611" y="1837"/>
                    <a:pt x="1618" y="1837"/>
                  </a:cubicBezTo>
                  <a:cubicBezTo>
                    <a:pt x="1744" y="1837"/>
                    <a:pt x="1850" y="1723"/>
                    <a:pt x="1836" y="1595"/>
                  </a:cubicBezTo>
                  <a:lnTo>
                    <a:pt x="1836" y="256"/>
                  </a:lnTo>
                  <a:cubicBezTo>
                    <a:pt x="1851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5"/>
            <p:cNvSpPr/>
            <p:nvPr/>
          </p:nvSpPr>
          <p:spPr>
            <a:xfrm>
              <a:off x="6002150" y="3319200"/>
              <a:ext cx="45925" cy="45900"/>
            </a:xfrm>
            <a:custGeom>
              <a:rect b="b" l="l" r="r" t="t"/>
              <a:pathLst>
                <a:path extrusionOk="0" h="1836" w="1837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95"/>
                  </a:cubicBezTo>
                  <a:lnTo>
                    <a:pt x="1837" y="256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5"/>
            <p:cNvSpPr/>
            <p:nvPr/>
          </p:nvSpPr>
          <p:spPr>
            <a:xfrm>
              <a:off x="5757675" y="3379750"/>
              <a:ext cx="45900" cy="45925"/>
            </a:xfrm>
            <a:custGeom>
              <a:rect b="b" l="l" r="r" t="t"/>
              <a:pathLst>
                <a:path extrusionOk="0" h="1837" w="1836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5"/>
            <p:cNvSpPr/>
            <p:nvPr/>
          </p:nvSpPr>
          <p:spPr>
            <a:xfrm>
              <a:off x="5818600" y="3379750"/>
              <a:ext cx="46300" cy="45925"/>
            </a:xfrm>
            <a:custGeom>
              <a:rect b="b" l="l" r="r" t="t"/>
              <a:pathLst>
                <a:path extrusionOk="0" h="1837" w="1852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5"/>
            <p:cNvSpPr/>
            <p:nvPr/>
          </p:nvSpPr>
          <p:spPr>
            <a:xfrm>
              <a:off x="5879925" y="3379750"/>
              <a:ext cx="45900" cy="45925"/>
            </a:xfrm>
            <a:custGeom>
              <a:rect b="b" l="l" r="r" t="t"/>
              <a:pathLst>
                <a:path extrusionOk="0" h="1837" w="1836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9" name="Google Shape;2539;p55"/>
          <p:cNvGrpSpPr/>
          <p:nvPr/>
        </p:nvGrpSpPr>
        <p:grpSpPr>
          <a:xfrm>
            <a:off x="1692563" y="1265652"/>
            <a:ext cx="411925" cy="429200"/>
            <a:chOff x="5623975" y="2591838"/>
            <a:chExt cx="411925" cy="429200"/>
          </a:xfrm>
        </p:grpSpPr>
        <p:sp>
          <p:nvSpPr>
            <p:cNvPr id="2540" name="Google Shape;2540;p55"/>
            <p:cNvSpPr/>
            <p:nvPr/>
          </p:nvSpPr>
          <p:spPr>
            <a:xfrm>
              <a:off x="5964400" y="2684913"/>
              <a:ext cx="71500" cy="314125"/>
            </a:xfrm>
            <a:custGeom>
              <a:rect b="b" l="l" r="r" t="t"/>
              <a:pathLst>
                <a:path extrusionOk="0" h="12565" w="286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5"/>
            <p:cNvSpPr/>
            <p:nvPr/>
          </p:nvSpPr>
          <p:spPr>
            <a:xfrm>
              <a:off x="5623975" y="2591838"/>
              <a:ext cx="320500" cy="429200"/>
            </a:xfrm>
            <a:custGeom>
              <a:rect b="b" l="l" r="r" t="t"/>
              <a:pathLst>
                <a:path extrusionOk="0" h="17168" w="1282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5"/>
            <p:cNvSpPr/>
            <p:nvPr/>
          </p:nvSpPr>
          <p:spPr>
            <a:xfrm>
              <a:off x="5680775" y="2729488"/>
              <a:ext cx="59100" cy="63975"/>
            </a:xfrm>
            <a:custGeom>
              <a:rect b="b" l="l" r="r" t="t"/>
              <a:pathLst>
                <a:path extrusionOk="0" h="2559" w="2364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5"/>
            <p:cNvSpPr/>
            <p:nvPr/>
          </p:nvSpPr>
          <p:spPr>
            <a:xfrm>
              <a:off x="5751500" y="2755063"/>
              <a:ext cx="132050" cy="12825"/>
            </a:xfrm>
            <a:custGeom>
              <a:rect b="b" l="l" r="r" t="t"/>
              <a:pathLst>
                <a:path extrusionOk="0" h="513" w="5282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5"/>
            <p:cNvSpPr/>
            <p:nvPr/>
          </p:nvSpPr>
          <p:spPr>
            <a:xfrm>
              <a:off x="5680775" y="2808113"/>
              <a:ext cx="58700" cy="63975"/>
            </a:xfrm>
            <a:custGeom>
              <a:rect b="b" l="l" r="r" t="t"/>
              <a:pathLst>
                <a:path extrusionOk="0" h="2559" w="2348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5"/>
            <p:cNvSpPr/>
            <p:nvPr/>
          </p:nvSpPr>
          <p:spPr>
            <a:xfrm>
              <a:off x="5751000" y="2834038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5"/>
            <p:cNvSpPr/>
            <p:nvPr/>
          </p:nvSpPr>
          <p:spPr>
            <a:xfrm>
              <a:off x="5680775" y="2887063"/>
              <a:ext cx="58700" cy="63625"/>
            </a:xfrm>
            <a:custGeom>
              <a:rect b="b" l="l" r="r" t="t"/>
              <a:pathLst>
                <a:path extrusionOk="0" h="2545" w="2348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5"/>
            <p:cNvSpPr/>
            <p:nvPr/>
          </p:nvSpPr>
          <p:spPr>
            <a:xfrm>
              <a:off x="5751500" y="2912688"/>
              <a:ext cx="132050" cy="12425"/>
            </a:xfrm>
            <a:custGeom>
              <a:rect b="b" l="l" r="r" t="t"/>
              <a:pathLst>
                <a:path extrusionOk="0" h="497" w="5282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5"/>
            <p:cNvSpPr/>
            <p:nvPr/>
          </p:nvSpPr>
          <p:spPr>
            <a:xfrm>
              <a:off x="5751000" y="2780988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5"/>
            <p:cNvSpPr/>
            <p:nvPr/>
          </p:nvSpPr>
          <p:spPr>
            <a:xfrm>
              <a:off x="5751000" y="2859613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5"/>
            <p:cNvSpPr/>
            <p:nvPr/>
          </p:nvSpPr>
          <p:spPr>
            <a:xfrm>
              <a:off x="5750975" y="2938238"/>
              <a:ext cx="133100" cy="12850"/>
            </a:xfrm>
            <a:custGeom>
              <a:rect b="b" l="l" r="r" t="t"/>
              <a:pathLst>
                <a:path extrusionOk="0" h="514" w="5324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51" name="Google Shape;2551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4400" y="1272800"/>
            <a:ext cx="502762" cy="4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42550" y="12516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54638" y="2911000"/>
            <a:ext cx="502750" cy="5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7067200" y="2909525"/>
            <a:ext cx="500500" cy="5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5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56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56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Design and Drawings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62" name="Google Shape;2562;p56"/>
          <p:cNvSpPr txBox="1"/>
          <p:nvPr/>
        </p:nvSpPr>
        <p:spPr>
          <a:xfrm>
            <a:off x="2879975" y="1966375"/>
            <a:ext cx="14019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Spiral inlet pipe unit-1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563" name="Google Shape;2563;p56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Google Shape;2564;p56"/>
          <p:cNvSpPr txBox="1"/>
          <p:nvPr/>
        </p:nvSpPr>
        <p:spPr>
          <a:xfrm>
            <a:off x="4860950" y="1867797"/>
            <a:ext cx="13434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DT cone and DT liner of Unit-1 &amp; 2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565" name="Google Shape;2565;p56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56"/>
          <p:cNvSpPr txBox="1"/>
          <p:nvPr/>
        </p:nvSpPr>
        <p:spPr>
          <a:xfrm>
            <a:off x="6838425" y="1966423"/>
            <a:ext cx="1343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Site enabling store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67" name="Google Shape;2567;p56"/>
          <p:cNvSpPr/>
          <p:nvPr/>
        </p:nvSpPr>
        <p:spPr>
          <a:xfrm>
            <a:off x="2160024" y="2303975"/>
            <a:ext cx="953114" cy="90050"/>
          </a:xfrm>
          <a:custGeom>
            <a:rect b="b" l="l" r="r" t="t"/>
            <a:pathLst>
              <a:path extrusionOk="0" h="3602" w="44039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8" name="Google Shape;2568;p56"/>
          <p:cNvSpPr txBox="1"/>
          <p:nvPr/>
        </p:nvSpPr>
        <p:spPr>
          <a:xfrm>
            <a:off x="71985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Char char="●"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In Progress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569" name="Google Shape;2569;p56"/>
          <p:cNvSpPr txBox="1"/>
          <p:nvPr/>
        </p:nvSpPr>
        <p:spPr>
          <a:xfrm>
            <a:off x="26461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Char char="●"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Received at site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570" name="Google Shape;2570;p56"/>
          <p:cNvSpPr txBox="1"/>
          <p:nvPr/>
        </p:nvSpPr>
        <p:spPr>
          <a:xfrm>
            <a:off x="4572075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Char char="●"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Under Inspection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571" name="Google Shape;2571;p56"/>
          <p:cNvSpPr txBox="1"/>
          <p:nvPr/>
        </p:nvSpPr>
        <p:spPr>
          <a:xfrm>
            <a:off x="64980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Char char="●"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Developed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572" name="Google Shape;2572;p56"/>
          <p:cNvSpPr/>
          <p:nvPr/>
        </p:nvSpPr>
        <p:spPr>
          <a:xfrm>
            <a:off x="4084650" y="2312375"/>
            <a:ext cx="890850" cy="33625"/>
          </a:xfrm>
          <a:custGeom>
            <a:rect b="b" l="l" r="r" t="t"/>
            <a:pathLst>
              <a:path extrusionOk="0" h="1345" w="35634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3" name="Google Shape;2573;p56"/>
          <p:cNvSpPr/>
          <p:nvPr/>
        </p:nvSpPr>
        <p:spPr>
          <a:xfrm>
            <a:off x="6026050" y="2278750"/>
            <a:ext cx="958100" cy="25225"/>
          </a:xfrm>
          <a:custGeom>
            <a:rect b="b" l="l" r="r" t="t"/>
            <a:pathLst>
              <a:path extrusionOk="0" h="1009" w="38324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4" name="Google Shape;2574;p56"/>
          <p:cNvSpPr txBox="1"/>
          <p:nvPr>
            <p:ph type="ctrTitle"/>
          </p:nvPr>
        </p:nvSpPr>
        <p:spPr>
          <a:xfrm>
            <a:off x="736650" y="373025"/>
            <a:ext cx="7672500" cy="9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ELECTRO-MECHANICAL WORKS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9" name="Google Shape;2579;p5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4">
            <a:off x="1006109" y="32892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5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84">
            <a:off x="2924746" y="32892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57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1128984">
            <a:off x="4843401" y="32892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5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84">
            <a:off x="6783849" y="3289201"/>
            <a:ext cx="1358402" cy="9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583" name="Google Shape;2583;p57"/>
          <p:cNvSpPr txBox="1"/>
          <p:nvPr>
            <p:ph idx="1" type="subTitle"/>
          </p:nvPr>
        </p:nvSpPr>
        <p:spPr>
          <a:xfrm>
            <a:off x="4570800" y="3374875"/>
            <a:ext cx="19134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Conductor Stringing</a:t>
            </a:r>
            <a:endParaRPr/>
          </a:p>
        </p:txBody>
      </p:sp>
      <p:sp>
        <p:nvSpPr>
          <p:cNvPr id="2584" name="Google Shape;2584;p57"/>
          <p:cNvSpPr txBox="1"/>
          <p:nvPr>
            <p:ph idx="3" type="subTitle"/>
          </p:nvPr>
        </p:nvSpPr>
        <p:spPr>
          <a:xfrm>
            <a:off x="2645700" y="3374875"/>
            <a:ext cx="1926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Erection of Hardware</a:t>
            </a:r>
            <a:endParaRPr/>
          </a:p>
        </p:txBody>
      </p:sp>
      <p:sp>
        <p:nvSpPr>
          <p:cNvPr id="2585" name="Google Shape;2585;p57"/>
          <p:cNvSpPr txBox="1"/>
          <p:nvPr>
            <p:ph idx="5" type="subTitle"/>
          </p:nvPr>
        </p:nvSpPr>
        <p:spPr>
          <a:xfrm>
            <a:off x="6507950" y="3374875"/>
            <a:ext cx="19200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 Race Tunnel (HRT)</a:t>
            </a:r>
            <a:endParaRPr/>
          </a:p>
        </p:txBody>
      </p:sp>
      <p:sp>
        <p:nvSpPr>
          <p:cNvPr id="2586" name="Google Shape;2586;p57"/>
          <p:cNvSpPr txBox="1"/>
          <p:nvPr>
            <p:ph idx="7" type="subTitle"/>
          </p:nvPr>
        </p:nvSpPr>
        <p:spPr>
          <a:xfrm>
            <a:off x="724500" y="3374750"/>
            <a:ext cx="1926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Erection of Poles</a:t>
            </a:r>
            <a:endParaRPr/>
          </a:p>
        </p:txBody>
      </p:sp>
      <p:sp>
        <p:nvSpPr>
          <p:cNvPr id="2587" name="Google Shape;2587;p57"/>
          <p:cNvSpPr txBox="1"/>
          <p:nvPr>
            <p:ph idx="8" type="subTitle"/>
          </p:nvPr>
        </p:nvSpPr>
        <p:spPr>
          <a:xfrm>
            <a:off x="587225" y="3969775"/>
            <a:ext cx="21153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988</a:t>
            </a:r>
            <a:r>
              <a:rPr lang="en" sz="1100"/>
              <a:t> completed out of a total of </a:t>
            </a:r>
            <a:r>
              <a:rPr b="1" lang="en" sz="1100"/>
              <a:t>998</a:t>
            </a:r>
            <a:endParaRPr b="1" sz="1100"/>
          </a:p>
        </p:txBody>
      </p:sp>
      <p:sp>
        <p:nvSpPr>
          <p:cNvPr id="2588" name="Google Shape;2588;p57"/>
          <p:cNvSpPr txBox="1"/>
          <p:nvPr>
            <p:ph idx="9" type="subTitle"/>
          </p:nvPr>
        </p:nvSpPr>
        <p:spPr>
          <a:xfrm>
            <a:off x="2643447" y="38612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958</a:t>
            </a:r>
            <a:r>
              <a:rPr lang="en" sz="1100"/>
              <a:t> completed out of a total of </a:t>
            </a:r>
            <a:r>
              <a:rPr b="1" lang="en" sz="1100"/>
              <a:t>998</a:t>
            </a:r>
            <a:endParaRPr b="1" sz="1100"/>
          </a:p>
        </p:txBody>
      </p:sp>
      <p:sp>
        <p:nvSpPr>
          <p:cNvPr id="2589" name="Google Shape;2589;p57"/>
          <p:cNvSpPr txBox="1"/>
          <p:nvPr>
            <p:ph idx="13" type="subTitle"/>
          </p:nvPr>
        </p:nvSpPr>
        <p:spPr>
          <a:xfrm>
            <a:off x="4562102" y="38612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240 </a:t>
            </a:r>
            <a:r>
              <a:rPr lang="en" sz="1100"/>
              <a:t>Km completed out of total </a:t>
            </a:r>
            <a:r>
              <a:rPr b="1" lang="en" sz="1100"/>
              <a:t>301</a:t>
            </a:r>
            <a:r>
              <a:rPr lang="en" sz="1100"/>
              <a:t> Km</a:t>
            </a:r>
            <a:endParaRPr sz="1100"/>
          </a:p>
        </p:txBody>
      </p:sp>
      <p:sp>
        <p:nvSpPr>
          <p:cNvPr id="2590" name="Google Shape;2590;p57"/>
          <p:cNvSpPr txBox="1"/>
          <p:nvPr>
            <p:ph idx="14" type="subTitle"/>
          </p:nvPr>
        </p:nvSpPr>
        <p:spPr>
          <a:xfrm>
            <a:off x="6502550" y="3861300"/>
            <a:ext cx="2150100" cy="6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5589m</a:t>
            </a:r>
            <a:r>
              <a:rPr lang="en" sz="1100"/>
              <a:t> out of </a:t>
            </a:r>
            <a:r>
              <a:rPr b="1" lang="en" sz="1100"/>
              <a:t>11837m</a:t>
            </a:r>
            <a:r>
              <a:rPr lang="en" sz="1100"/>
              <a:t>.</a:t>
            </a:r>
            <a:endParaRPr sz="1100"/>
          </a:p>
        </p:txBody>
      </p:sp>
      <p:sp>
        <p:nvSpPr>
          <p:cNvPr id="2591" name="Google Shape;2591;p57"/>
          <p:cNvSpPr txBox="1"/>
          <p:nvPr>
            <p:ph idx="15" type="ctrTitle"/>
          </p:nvPr>
        </p:nvSpPr>
        <p:spPr>
          <a:xfrm>
            <a:off x="735750" y="118325"/>
            <a:ext cx="76725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Other Completed Works:</a:t>
            </a:r>
            <a:endParaRPr/>
          </a:p>
        </p:txBody>
      </p:sp>
      <p:grpSp>
        <p:nvGrpSpPr>
          <p:cNvPr id="2592" name="Google Shape;2592;p57"/>
          <p:cNvGrpSpPr/>
          <p:nvPr/>
        </p:nvGrpSpPr>
        <p:grpSpPr>
          <a:xfrm>
            <a:off x="929110" y="1688700"/>
            <a:ext cx="1517100" cy="1517100"/>
            <a:chOff x="929100" y="1155300"/>
            <a:chExt cx="1517100" cy="1517100"/>
          </a:xfrm>
        </p:grpSpPr>
        <p:sp>
          <p:nvSpPr>
            <p:cNvPr id="2593" name="Google Shape;2593;p57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fmla="val 1271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fmla="val 10800000" name="adj1"/>
                <a:gd fmla="val 10451158" name="adj2"/>
                <a:gd fmla="val 12715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5" name="Google Shape;2595;p57"/>
          <p:cNvSpPr txBox="1"/>
          <p:nvPr>
            <p:ph idx="2" type="title"/>
          </p:nvPr>
        </p:nvSpPr>
        <p:spPr>
          <a:xfrm>
            <a:off x="4959602" y="22206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77</a:t>
            </a:r>
            <a:r>
              <a:rPr lang="en" sz="2300"/>
              <a:t>%</a:t>
            </a:r>
            <a:endParaRPr sz="2300"/>
          </a:p>
        </p:txBody>
      </p:sp>
      <p:sp>
        <p:nvSpPr>
          <p:cNvPr id="2596" name="Google Shape;2596;p57"/>
          <p:cNvSpPr txBox="1"/>
          <p:nvPr>
            <p:ph idx="6" type="title"/>
          </p:nvPr>
        </p:nvSpPr>
        <p:spPr>
          <a:xfrm>
            <a:off x="1146160" y="22206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98.9</a:t>
            </a:r>
            <a:r>
              <a:rPr lang="en" sz="2300"/>
              <a:t>%</a:t>
            </a:r>
            <a:endParaRPr sz="2300"/>
          </a:p>
        </p:txBody>
      </p:sp>
      <p:sp>
        <p:nvSpPr>
          <p:cNvPr id="2597" name="Google Shape;2597;p57"/>
          <p:cNvSpPr txBox="1"/>
          <p:nvPr>
            <p:ph type="title"/>
          </p:nvPr>
        </p:nvSpPr>
        <p:spPr>
          <a:xfrm>
            <a:off x="3040947" y="22206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95.9</a:t>
            </a:r>
            <a:r>
              <a:rPr lang="en" sz="2300"/>
              <a:t>%</a:t>
            </a:r>
            <a:endParaRPr sz="2300"/>
          </a:p>
        </p:txBody>
      </p:sp>
      <p:sp>
        <p:nvSpPr>
          <p:cNvPr id="2598" name="Google Shape;2598;p57"/>
          <p:cNvSpPr txBox="1"/>
          <p:nvPr>
            <p:ph idx="4" type="title"/>
          </p:nvPr>
        </p:nvSpPr>
        <p:spPr>
          <a:xfrm>
            <a:off x="6926450" y="22206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47.2</a:t>
            </a:r>
            <a:r>
              <a:rPr lang="en" sz="2300"/>
              <a:t>%</a:t>
            </a:r>
            <a:endParaRPr sz="2300"/>
          </a:p>
        </p:txBody>
      </p:sp>
      <p:grpSp>
        <p:nvGrpSpPr>
          <p:cNvPr id="2599" name="Google Shape;2599;p57"/>
          <p:cNvGrpSpPr/>
          <p:nvPr/>
        </p:nvGrpSpPr>
        <p:grpSpPr>
          <a:xfrm>
            <a:off x="2850297" y="1688700"/>
            <a:ext cx="1517100" cy="1517100"/>
            <a:chOff x="2850300" y="1155300"/>
            <a:chExt cx="1517100" cy="1517100"/>
          </a:xfrm>
        </p:grpSpPr>
        <p:sp>
          <p:nvSpPr>
            <p:cNvPr id="2600" name="Google Shape;2600;p57"/>
            <p:cNvSpPr/>
            <p:nvPr/>
          </p:nvSpPr>
          <p:spPr>
            <a:xfrm>
              <a:off x="2850300" y="1155300"/>
              <a:ext cx="1517100" cy="1517100"/>
            </a:xfrm>
            <a:prstGeom prst="donut">
              <a:avLst>
                <a:gd fmla="val 1271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2850300" y="1155300"/>
              <a:ext cx="1517100" cy="1517100"/>
            </a:xfrm>
            <a:prstGeom prst="blockArc">
              <a:avLst>
                <a:gd fmla="val 10800000" name="adj1"/>
                <a:gd fmla="val 9691182" name="adj2"/>
                <a:gd fmla="val 13079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2" name="Google Shape;2602;p57"/>
          <p:cNvGrpSpPr/>
          <p:nvPr/>
        </p:nvGrpSpPr>
        <p:grpSpPr>
          <a:xfrm>
            <a:off x="4768952" y="1688700"/>
            <a:ext cx="1517100" cy="1517100"/>
            <a:chOff x="4779850" y="1155300"/>
            <a:chExt cx="1517100" cy="1517100"/>
          </a:xfrm>
        </p:grpSpPr>
        <p:sp>
          <p:nvSpPr>
            <p:cNvPr id="2603" name="Google Shape;2603;p57"/>
            <p:cNvSpPr/>
            <p:nvPr/>
          </p:nvSpPr>
          <p:spPr>
            <a:xfrm>
              <a:off x="4779850" y="1155300"/>
              <a:ext cx="1517100" cy="1517100"/>
            </a:xfrm>
            <a:prstGeom prst="donut">
              <a:avLst>
                <a:gd fmla="val 1271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4779850" y="1155300"/>
              <a:ext cx="1517100" cy="1517100"/>
            </a:xfrm>
            <a:prstGeom prst="blockArc">
              <a:avLst>
                <a:gd fmla="val 10800000" name="adj1"/>
                <a:gd fmla="val 6121565" name="adj2"/>
                <a:gd fmla="val 11333" name="adj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5" name="Google Shape;2605;p57"/>
          <p:cNvGrpSpPr/>
          <p:nvPr/>
        </p:nvGrpSpPr>
        <p:grpSpPr>
          <a:xfrm>
            <a:off x="6709400" y="1688700"/>
            <a:ext cx="1517100" cy="1517100"/>
            <a:chOff x="6687600" y="1098150"/>
            <a:chExt cx="1517100" cy="1517100"/>
          </a:xfrm>
        </p:grpSpPr>
        <p:sp>
          <p:nvSpPr>
            <p:cNvPr id="2606" name="Google Shape;2606;p57"/>
            <p:cNvSpPr/>
            <p:nvPr/>
          </p:nvSpPr>
          <p:spPr>
            <a:xfrm>
              <a:off x="6687600" y="1098150"/>
              <a:ext cx="1517100" cy="1517100"/>
            </a:xfrm>
            <a:prstGeom prst="donut">
              <a:avLst>
                <a:gd fmla="val 1271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6687600" y="1098150"/>
              <a:ext cx="1517100" cy="1517100"/>
            </a:xfrm>
            <a:prstGeom prst="blockArc">
              <a:avLst>
                <a:gd fmla="val 10800000" name="adj1"/>
                <a:gd fmla="val 21059987" name="adj2"/>
                <a:gd fmla="val 11541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8" name="Google Shape;2608;p57"/>
          <p:cNvSpPr txBox="1"/>
          <p:nvPr/>
        </p:nvSpPr>
        <p:spPr>
          <a:xfrm>
            <a:off x="1238125" y="470275"/>
            <a:ext cx="6318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Construction of approach road work for the bridge foundation at the left bank is completed.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C/o VIP Guest House: Completed at Power House.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Minor dressing Works are being done with limited human resources.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Cabinet approval has been accorded on 19/5/2021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58"/>
          <p:cNvSpPr txBox="1"/>
          <p:nvPr>
            <p:ph idx="15" type="ctrTitle"/>
          </p:nvPr>
        </p:nvSpPr>
        <p:spPr>
          <a:xfrm>
            <a:off x="735750" y="118325"/>
            <a:ext cx="76725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DATA</a:t>
            </a:r>
            <a:endParaRPr/>
          </a:p>
        </p:txBody>
      </p:sp>
      <p:pic>
        <p:nvPicPr>
          <p:cNvPr id="2614" name="Google Shape;26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450" y="718300"/>
            <a:ext cx="3272974" cy="43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59"/>
          <p:cNvSpPr txBox="1"/>
          <p:nvPr>
            <p:ph idx="4" type="ctrTitle"/>
          </p:nvPr>
        </p:nvSpPr>
        <p:spPr>
          <a:xfrm>
            <a:off x="509400" y="373025"/>
            <a:ext cx="7899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SOME IMAGES TAKEN AT CONSTRUCTION SITES:</a:t>
            </a:r>
            <a:endParaRPr sz="2600"/>
          </a:p>
        </p:txBody>
      </p:sp>
      <p:pic>
        <p:nvPicPr>
          <p:cNvPr id="2620" name="Google Shape;26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00" y="950825"/>
            <a:ext cx="1252475" cy="83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Google Shape;2621;p59"/>
          <p:cNvSpPr txBox="1"/>
          <p:nvPr/>
        </p:nvSpPr>
        <p:spPr>
          <a:xfrm>
            <a:off x="179075" y="1850125"/>
            <a:ext cx="12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Coffer Dam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22" name="Google Shape;262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550" y="950825"/>
            <a:ext cx="1348298" cy="89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3" name="Google Shape;262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675" y="950825"/>
            <a:ext cx="1402299" cy="93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4" name="Google Shape;262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8799" y="940588"/>
            <a:ext cx="1274401" cy="95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5" name="Google Shape;2625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8175" y="950824"/>
            <a:ext cx="1274401" cy="95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6" name="Google Shape;2626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200" y="2631325"/>
            <a:ext cx="1274401" cy="9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64550" y="2631325"/>
            <a:ext cx="1348301" cy="95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9675" y="2631325"/>
            <a:ext cx="1402299" cy="9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88800" y="2603613"/>
            <a:ext cx="1274399" cy="101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8175" y="2603625"/>
            <a:ext cx="1274401" cy="10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59"/>
          <p:cNvSpPr txBox="1"/>
          <p:nvPr/>
        </p:nvSpPr>
        <p:spPr>
          <a:xfrm>
            <a:off x="1764375" y="1850125"/>
            <a:ext cx="127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Exc. for Dam Right Bank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2" name="Google Shape;2632;p59"/>
          <p:cNvSpPr txBox="1"/>
          <p:nvPr/>
        </p:nvSpPr>
        <p:spPr>
          <a:xfrm>
            <a:off x="3321963" y="1850125"/>
            <a:ext cx="143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Surge Shaft Exc.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3" name="Google Shape;2633;p59"/>
          <p:cNvSpPr txBox="1"/>
          <p:nvPr/>
        </p:nvSpPr>
        <p:spPr>
          <a:xfrm>
            <a:off x="4988975" y="1850125"/>
            <a:ext cx="134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Power House Exc.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4" name="Google Shape;2634;p59"/>
          <p:cNvSpPr txBox="1"/>
          <p:nvPr/>
        </p:nvSpPr>
        <p:spPr>
          <a:xfrm>
            <a:off x="6630175" y="1850125"/>
            <a:ext cx="129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Transformer Hall Exc.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5" name="Google Shape;2635;p59"/>
          <p:cNvSpPr txBox="1"/>
          <p:nvPr/>
        </p:nvSpPr>
        <p:spPr>
          <a:xfrm>
            <a:off x="241238" y="3587125"/>
            <a:ext cx="127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Butterfly Valve Chamber Exc.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6" name="Google Shape;2636;p59"/>
          <p:cNvSpPr txBox="1"/>
          <p:nvPr/>
        </p:nvSpPr>
        <p:spPr>
          <a:xfrm>
            <a:off x="1764363" y="3587125"/>
            <a:ext cx="12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HRT Face-1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7" name="Google Shape;2637;p59"/>
          <p:cNvSpPr txBox="1"/>
          <p:nvPr/>
        </p:nvSpPr>
        <p:spPr>
          <a:xfrm>
            <a:off x="3413613" y="3587125"/>
            <a:ext cx="12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HRT Face-2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8" name="Google Shape;2638;p59"/>
          <p:cNvSpPr txBox="1"/>
          <p:nvPr/>
        </p:nvSpPr>
        <p:spPr>
          <a:xfrm>
            <a:off x="5062863" y="3587125"/>
            <a:ext cx="12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HRT Face-3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9" name="Google Shape;2639;p59"/>
          <p:cNvSpPr txBox="1"/>
          <p:nvPr/>
        </p:nvSpPr>
        <p:spPr>
          <a:xfrm>
            <a:off x="6648163" y="3587125"/>
            <a:ext cx="12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HRT Face-4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0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45" name="Google Shape;2645;p60"/>
          <p:cNvSpPr txBox="1"/>
          <p:nvPr/>
        </p:nvSpPr>
        <p:spPr>
          <a:xfrm>
            <a:off x="1110775" y="1216900"/>
            <a:ext cx="7018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                                            https://www.sapdc.com.np/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	                                   https://www.power-technology.com/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	                                   https://www.aboutcivil.org/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	                                   https://en.wikipedia.org/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                                            https://www.quora.com/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                                            https://www.kathmandupost.com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46" name="Google Shape;2646;p60"/>
          <p:cNvGrpSpPr/>
          <p:nvPr/>
        </p:nvGrpSpPr>
        <p:grpSpPr>
          <a:xfrm>
            <a:off x="5892039" y="447319"/>
            <a:ext cx="473575" cy="429200"/>
            <a:chOff x="1069025" y="3046600"/>
            <a:chExt cx="473575" cy="429200"/>
          </a:xfrm>
        </p:grpSpPr>
        <p:sp>
          <p:nvSpPr>
            <p:cNvPr id="2647" name="Google Shape;2647;p60"/>
            <p:cNvSpPr/>
            <p:nvPr/>
          </p:nvSpPr>
          <p:spPr>
            <a:xfrm>
              <a:off x="1211200" y="3170975"/>
              <a:ext cx="199375" cy="179300"/>
            </a:xfrm>
            <a:custGeom>
              <a:rect b="b" l="l" r="r" t="t"/>
              <a:pathLst>
                <a:path extrusionOk="0" h="7172" w="7975">
                  <a:moveTo>
                    <a:pt x="2739" y="738"/>
                  </a:moveTo>
                  <a:cubicBezTo>
                    <a:pt x="2318" y="1340"/>
                    <a:pt x="2032" y="2273"/>
                    <a:pt x="1987" y="3341"/>
                  </a:cubicBezTo>
                  <a:lnTo>
                    <a:pt x="858" y="3341"/>
                  </a:lnTo>
                  <a:cubicBezTo>
                    <a:pt x="963" y="2183"/>
                    <a:pt x="1671" y="1190"/>
                    <a:pt x="2724" y="738"/>
                  </a:cubicBezTo>
                  <a:close/>
                  <a:moveTo>
                    <a:pt x="3717" y="543"/>
                  </a:moveTo>
                  <a:lnTo>
                    <a:pt x="3717" y="3341"/>
                  </a:lnTo>
                  <a:lnTo>
                    <a:pt x="2498" y="3341"/>
                  </a:lnTo>
                  <a:cubicBezTo>
                    <a:pt x="2513" y="2634"/>
                    <a:pt x="2679" y="1957"/>
                    <a:pt x="2965" y="1325"/>
                  </a:cubicBezTo>
                  <a:cubicBezTo>
                    <a:pt x="3115" y="979"/>
                    <a:pt x="3386" y="708"/>
                    <a:pt x="3717" y="543"/>
                  </a:cubicBezTo>
                  <a:close/>
                  <a:moveTo>
                    <a:pt x="4213" y="543"/>
                  </a:moveTo>
                  <a:cubicBezTo>
                    <a:pt x="4544" y="708"/>
                    <a:pt x="4815" y="979"/>
                    <a:pt x="4951" y="1325"/>
                  </a:cubicBezTo>
                  <a:cubicBezTo>
                    <a:pt x="5251" y="1957"/>
                    <a:pt x="5417" y="2634"/>
                    <a:pt x="5432" y="3341"/>
                  </a:cubicBezTo>
                  <a:lnTo>
                    <a:pt x="4213" y="3341"/>
                  </a:lnTo>
                  <a:lnTo>
                    <a:pt x="4213" y="543"/>
                  </a:lnTo>
                  <a:close/>
                  <a:moveTo>
                    <a:pt x="5176" y="738"/>
                  </a:moveTo>
                  <a:lnTo>
                    <a:pt x="5176" y="738"/>
                  </a:lnTo>
                  <a:cubicBezTo>
                    <a:pt x="6229" y="1190"/>
                    <a:pt x="6952" y="2183"/>
                    <a:pt x="7042" y="3341"/>
                  </a:cubicBezTo>
                  <a:lnTo>
                    <a:pt x="5929" y="3341"/>
                  </a:lnTo>
                  <a:cubicBezTo>
                    <a:pt x="5883" y="2273"/>
                    <a:pt x="5613" y="1340"/>
                    <a:pt x="5176" y="738"/>
                  </a:cubicBezTo>
                  <a:close/>
                  <a:moveTo>
                    <a:pt x="7072" y="3838"/>
                  </a:moveTo>
                  <a:cubicBezTo>
                    <a:pt x="6967" y="4981"/>
                    <a:pt x="6245" y="5974"/>
                    <a:pt x="5191" y="6441"/>
                  </a:cubicBezTo>
                  <a:cubicBezTo>
                    <a:pt x="5613" y="5824"/>
                    <a:pt x="5883" y="4906"/>
                    <a:pt x="5944" y="3838"/>
                  </a:cubicBezTo>
                  <a:close/>
                  <a:moveTo>
                    <a:pt x="3717" y="3838"/>
                  </a:moveTo>
                  <a:lnTo>
                    <a:pt x="3717" y="6636"/>
                  </a:lnTo>
                  <a:cubicBezTo>
                    <a:pt x="3386" y="6471"/>
                    <a:pt x="3115" y="6185"/>
                    <a:pt x="2965" y="5839"/>
                  </a:cubicBezTo>
                  <a:cubicBezTo>
                    <a:pt x="2679" y="5207"/>
                    <a:pt x="2513" y="4530"/>
                    <a:pt x="2498" y="3838"/>
                  </a:cubicBezTo>
                  <a:close/>
                  <a:moveTo>
                    <a:pt x="5432" y="3838"/>
                  </a:moveTo>
                  <a:cubicBezTo>
                    <a:pt x="5417" y="4530"/>
                    <a:pt x="5251" y="5207"/>
                    <a:pt x="4951" y="5839"/>
                  </a:cubicBezTo>
                  <a:cubicBezTo>
                    <a:pt x="4815" y="6185"/>
                    <a:pt x="4544" y="6471"/>
                    <a:pt x="4213" y="6636"/>
                  </a:cubicBezTo>
                  <a:lnTo>
                    <a:pt x="4213" y="3838"/>
                  </a:lnTo>
                  <a:close/>
                  <a:moveTo>
                    <a:pt x="3948" y="1"/>
                  </a:moveTo>
                  <a:cubicBezTo>
                    <a:pt x="3531" y="1"/>
                    <a:pt x="3107" y="74"/>
                    <a:pt x="2694" y="227"/>
                  </a:cubicBezTo>
                  <a:cubicBezTo>
                    <a:pt x="963" y="874"/>
                    <a:pt x="1" y="2740"/>
                    <a:pt x="482" y="4530"/>
                  </a:cubicBezTo>
                  <a:cubicBezTo>
                    <a:pt x="512" y="4670"/>
                    <a:pt x="617" y="4732"/>
                    <a:pt x="723" y="4732"/>
                  </a:cubicBezTo>
                  <a:cubicBezTo>
                    <a:pt x="878" y="4732"/>
                    <a:pt x="1035" y="4600"/>
                    <a:pt x="963" y="4395"/>
                  </a:cubicBezTo>
                  <a:cubicBezTo>
                    <a:pt x="918" y="4214"/>
                    <a:pt x="888" y="4018"/>
                    <a:pt x="873" y="3823"/>
                  </a:cubicBezTo>
                  <a:lnTo>
                    <a:pt x="2002" y="3823"/>
                  </a:lnTo>
                  <a:cubicBezTo>
                    <a:pt x="2047" y="4891"/>
                    <a:pt x="2318" y="5824"/>
                    <a:pt x="2754" y="6426"/>
                  </a:cubicBezTo>
                  <a:cubicBezTo>
                    <a:pt x="2242" y="6200"/>
                    <a:pt x="1791" y="5854"/>
                    <a:pt x="1475" y="5403"/>
                  </a:cubicBezTo>
                  <a:lnTo>
                    <a:pt x="1460" y="5403"/>
                  </a:lnTo>
                  <a:cubicBezTo>
                    <a:pt x="1403" y="5342"/>
                    <a:pt x="1335" y="5316"/>
                    <a:pt x="1270" y="5316"/>
                  </a:cubicBezTo>
                  <a:cubicBezTo>
                    <a:pt x="1093" y="5316"/>
                    <a:pt x="933" y="5506"/>
                    <a:pt x="1054" y="5704"/>
                  </a:cubicBezTo>
                  <a:cubicBezTo>
                    <a:pt x="1747" y="6656"/>
                    <a:pt x="2839" y="7172"/>
                    <a:pt x="3951" y="7172"/>
                  </a:cubicBezTo>
                  <a:cubicBezTo>
                    <a:pt x="4577" y="7172"/>
                    <a:pt x="5209" y="7008"/>
                    <a:pt x="5778" y="6666"/>
                  </a:cubicBezTo>
                  <a:cubicBezTo>
                    <a:pt x="7373" y="5719"/>
                    <a:pt x="7975" y="3717"/>
                    <a:pt x="7177" y="2047"/>
                  </a:cubicBezTo>
                  <a:cubicBezTo>
                    <a:pt x="6569" y="761"/>
                    <a:pt x="5294" y="1"/>
                    <a:pt x="3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0"/>
            <p:cNvSpPr/>
            <p:nvPr/>
          </p:nvSpPr>
          <p:spPr>
            <a:xfrm>
              <a:off x="1069025" y="3046600"/>
              <a:ext cx="473575" cy="429200"/>
            </a:xfrm>
            <a:custGeom>
              <a:rect b="b" l="l" r="r" t="t"/>
              <a:pathLst>
                <a:path extrusionOk="0" h="17168" w="18943">
                  <a:moveTo>
                    <a:pt x="4323" y="1816"/>
                  </a:moveTo>
                  <a:cubicBezTo>
                    <a:pt x="4331" y="1816"/>
                    <a:pt x="4340" y="1816"/>
                    <a:pt x="4348" y="1817"/>
                  </a:cubicBezTo>
                  <a:cubicBezTo>
                    <a:pt x="5146" y="1817"/>
                    <a:pt x="5537" y="2764"/>
                    <a:pt x="4980" y="3321"/>
                  </a:cubicBezTo>
                  <a:cubicBezTo>
                    <a:pt x="4800" y="3507"/>
                    <a:pt x="4576" y="3589"/>
                    <a:pt x="4356" y="3589"/>
                  </a:cubicBezTo>
                  <a:cubicBezTo>
                    <a:pt x="3900" y="3589"/>
                    <a:pt x="3461" y="3233"/>
                    <a:pt x="3461" y="2704"/>
                  </a:cubicBezTo>
                  <a:cubicBezTo>
                    <a:pt x="3461" y="2217"/>
                    <a:pt x="3852" y="1816"/>
                    <a:pt x="4323" y="1816"/>
                  </a:cubicBezTo>
                  <a:close/>
                  <a:moveTo>
                    <a:pt x="14975" y="1811"/>
                  </a:moveTo>
                  <a:cubicBezTo>
                    <a:pt x="15433" y="1811"/>
                    <a:pt x="15874" y="2165"/>
                    <a:pt x="15874" y="2704"/>
                  </a:cubicBezTo>
                  <a:cubicBezTo>
                    <a:pt x="15874" y="3201"/>
                    <a:pt x="15467" y="3592"/>
                    <a:pt x="14986" y="3592"/>
                  </a:cubicBezTo>
                  <a:cubicBezTo>
                    <a:pt x="14188" y="3592"/>
                    <a:pt x="13782" y="2629"/>
                    <a:pt x="14354" y="2072"/>
                  </a:cubicBezTo>
                  <a:cubicBezTo>
                    <a:pt x="14534" y="1892"/>
                    <a:pt x="14757" y="1811"/>
                    <a:pt x="14975" y="1811"/>
                  </a:cubicBezTo>
                  <a:close/>
                  <a:moveTo>
                    <a:pt x="14986" y="493"/>
                  </a:moveTo>
                  <a:cubicBezTo>
                    <a:pt x="17453" y="493"/>
                    <a:pt x="18687" y="3487"/>
                    <a:pt x="16927" y="5217"/>
                  </a:cubicBezTo>
                  <a:cubicBezTo>
                    <a:pt x="16851" y="4826"/>
                    <a:pt x="16656" y="4465"/>
                    <a:pt x="16370" y="4179"/>
                  </a:cubicBezTo>
                  <a:cubicBezTo>
                    <a:pt x="16220" y="4013"/>
                    <a:pt x="16039" y="3893"/>
                    <a:pt x="15843" y="3803"/>
                  </a:cubicBezTo>
                  <a:cubicBezTo>
                    <a:pt x="16882" y="2975"/>
                    <a:pt x="16295" y="1320"/>
                    <a:pt x="14986" y="1320"/>
                  </a:cubicBezTo>
                  <a:cubicBezTo>
                    <a:pt x="13662" y="1320"/>
                    <a:pt x="13075" y="2975"/>
                    <a:pt x="14113" y="3803"/>
                  </a:cubicBezTo>
                  <a:cubicBezTo>
                    <a:pt x="13541" y="4073"/>
                    <a:pt x="13150" y="4600"/>
                    <a:pt x="13030" y="5232"/>
                  </a:cubicBezTo>
                  <a:cubicBezTo>
                    <a:pt x="11270" y="3487"/>
                    <a:pt x="12503" y="493"/>
                    <a:pt x="14971" y="493"/>
                  </a:cubicBezTo>
                  <a:close/>
                  <a:moveTo>
                    <a:pt x="14971" y="4043"/>
                  </a:moveTo>
                  <a:cubicBezTo>
                    <a:pt x="15813" y="4043"/>
                    <a:pt x="16475" y="4735"/>
                    <a:pt x="16445" y="5563"/>
                  </a:cubicBezTo>
                  <a:cubicBezTo>
                    <a:pt x="16445" y="5578"/>
                    <a:pt x="16445" y="5593"/>
                    <a:pt x="16445" y="5593"/>
                  </a:cubicBezTo>
                  <a:cubicBezTo>
                    <a:pt x="15994" y="5879"/>
                    <a:pt x="15482" y="6022"/>
                    <a:pt x="14971" y="6022"/>
                  </a:cubicBezTo>
                  <a:cubicBezTo>
                    <a:pt x="14459" y="6022"/>
                    <a:pt x="13948" y="5879"/>
                    <a:pt x="13496" y="5593"/>
                  </a:cubicBezTo>
                  <a:lnTo>
                    <a:pt x="13511" y="5593"/>
                  </a:lnTo>
                  <a:cubicBezTo>
                    <a:pt x="13511" y="5593"/>
                    <a:pt x="13511" y="5578"/>
                    <a:pt x="13511" y="5563"/>
                  </a:cubicBezTo>
                  <a:cubicBezTo>
                    <a:pt x="13481" y="4735"/>
                    <a:pt x="14143" y="4043"/>
                    <a:pt x="14971" y="4043"/>
                  </a:cubicBezTo>
                  <a:close/>
                  <a:moveTo>
                    <a:pt x="4348" y="4104"/>
                  </a:moveTo>
                  <a:cubicBezTo>
                    <a:pt x="5161" y="4104"/>
                    <a:pt x="5823" y="4766"/>
                    <a:pt x="5823" y="5578"/>
                  </a:cubicBezTo>
                  <a:lnTo>
                    <a:pt x="5823" y="5608"/>
                  </a:lnTo>
                  <a:cubicBezTo>
                    <a:pt x="5372" y="5886"/>
                    <a:pt x="4860" y="6026"/>
                    <a:pt x="4350" y="6026"/>
                  </a:cubicBezTo>
                  <a:cubicBezTo>
                    <a:pt x="3841" y="6026"/>
                    <a:pt x="3333" y="5886"/>
                    <a:pt x="2889" y="5608"/>
                  </a:cubicBezTo>
                  <a:lnTo>
                    <a:pt x="2889" y="5578"/>
                  </a:lnTo>
                  <a:cubicBezTo>
                    <a:pt x="2889" y="4766"/>
                    <a:pt x="3536" y="4104"/>
                    <a:pt x="4348" y="4104"/>
                  </a:cubicBezTo>
                  <a:close/>
                  <a:moveTo>
                    <a:pt x="4347" y="12437"/>
                  </a:moveTo>
                  <a:cubicBezTo>
                    <a:pt x="4806" y="12437"/>
                    <a:pt x="5251" y="12795"/>
                    <a:pt x="5251" y="13327"/>
                  </a:cubicBezTo>
                  <a:cubicBezTo>
                    <a:pt x="5236" y="13823"/>
                    <a:pt x="4845" y="14214"/>
                    <a:pt x="4363" y="14214"/>
                  </a:cubicBezTo>
                  <a:cubicBezTo>
                    <a:pt x="3566" y="14214"/>
                    <a:pt x="3160" y="13266"/>
                    <a:pt x="3732" y="12695"/>
                  </a:cubicBezTo>
                  <a:cubicBezTo>
                    <a:pt x="3910" y="12516"/>
                    <a:pt x="4130" y="12437"/>
                    <a:pt x="4347" y="12437"/>
                  </a:cubicBezTo>
                  <a:close/>
                  <a:moveTo>
                    <a:pt x="14976" y="12442"/>
                  </a:moveTo>
                  <a:cubicBezTo>
                    <a:pt x="15433" y="12442"/>
                    <a:pt x="15874" y="12802"/>
                    <a:pt x="15874" y="13342"/>
                  </a:cubicBezTo>
                  <a:cubicBezTo>
                    <a:pt x="15874" y="13823"/>
                    <a:pt x="15467" y="14229"/>
                    <a:pt x="14986" y="14229"/>
                  </a:cubicBezTo>
                  <a:cubicBezTo>
                    <a:pt x="14188" y="14229"/>
                    <a:pt x="13797" y="13266"/>
                    <a:pt x="14354" y="12710"/>
                  </a:cubicBezTo>
                  <a:cubicBezTo>
                    <a:pt x="14534" y="12525"/>
                    <a:pt x="14757" y="12442"/>
                    <a:pt x="14976" y="12442"/>
                  </a:cubicBezTo>
                  <a:close/>
                  <a:moveTo>
                    <a:pt x="4363" y="11115"/>
                  </a:moveTo>
                  <a:cubicBezTo>
                    <a:pt x="6831" y="11115"/>
                    <a:pt x="8050" y="14109"/>
                    <a:pt x="6304" y="15854"/>
                  </a:cubicBezTo>
                  <a:cubicBezTo>
                    <a:pt x="6229" y="15448"/>
                    <a:pt x="6034" y="15087"/>
                    <a:pt x="5748" y="14801"/>
                  </a:cubicBezTo>
                  <a:cubicBezTo>
                    <a:pt x="5597" y="14651"/>
                    <a:pt x="5417" y="14515"/>
                    <a:pt x="5221" y="14425"/>
                  </a:cubicBezTo>
                  <a:cubicBezTo>
                    <a:pt x="6244" y="13597"/>
                    <a:pt x="5672" y="11942"/>
                    <a:pt x="4363" y="11942"/>
                  </a:cubicBezTo>
                  <a:cubicBezTo>
                    <a:pt x="3039" y="11942"/>
                    <a:pt x="2468" y="13597"/>
                    <a:pt x="3491" y="14425"/>
                  </a:cubicBezTo>
                  <a:cubicBezTo>
                    <a:pt x="2919" y="14696"/>
                    <a:pt x="2528" y="15237"/>
                    <a:pt x="2408" y="15854"/>
                  </a:cubicBezTo>
                  <a:cubicBezTo>
                    <a:pt x="662" y="14109"/>
                    <a:pt x="1881" y="11115"/>
                    <a:pt x="4363" y="11115"/>
                  </a:cubicBezTo>
                  <a:close/>
                  <a:moveTo>
                    <a:pt x="14986" y="11115"/>
                  </a:moveTo>
                  <a:cubicBezTo>
                    <a:pt x="17453" y="11115"/>
                    <a:pt x="18687" y="14124"/>
                    <a:pt x="16927" y="15854"/>
                  </a:cubicBezTo>
                  <a:cubicBezTo>
                    <a:pt x="16851" y="15463"/>
                    <a:pt x="16671" y="15087"/>
                    <a:pt x="16370" y="14801"/>
                  </a:cubicBezTo>
                  <a:cubicBezTo>
                    <a:pt x="16220" y="14651"/>
                    <a:pt x="16039" y="14515"/>
                    <a:pt x="15843" y="14425"/>
                  </a:cubicBezTo>
                  <a:cubicBezTo>
                    <a:pt x="16882" y="13612"/>
                    <a:pt x="16295" y="11957"/>
                    <a:pt x="14986" y="11957"/>
                  </a:cubicBezTo>
                  <a:cubicBezTo>
                    <a:pt x="13662" y="11957"/>
                    <a:pt x="13090" y="13612"/>
                    <a:pt x="14113" y="14425"/>
                  </a:cubicBezTo>
                  <a:cubicBezTo>
                    <a:pt x="13541" y="14711"/>
                    <a:pt x="13150" y="15237"/>
                    <a:pt x="13030" y="15854"/>
                  </a:cubicBezTo>
                  <a:cubicBezTo>
                    <a:pt x="11285" y="14124"/>
                    <a:pt x="12503" y="11115"/>
                    <a:pt x="14986" y="11115"/>
                  </a:cubicBezTo>
                  <a:close/>
                  <a:moveTo>
                    <a:pt x="4348" y="14726"/>
                  </a:moveTo>
                  <a:cubicBezTo>
                    <a:pt x="5161" y="14726"/>
                    <a:pt x="5823" y="15388"/>
                    <a:pt x="5823" y="16200"/>
                  </a:cubicBezTo>
                  <a:lnTo>
                    <a:pt x="5823" y="16230"/>
                  </a:lnTo>
                  <a:cubicBezTo>
                    <a:pt x="5372" y="16509"/>
                    <a:pt x="4860" y="16648"/>
                    <a:pt x="4348" y="16648"/>
                  </a:cubicBezTo>
                  <a:cubicBezTo>
                    <a:pt x="3837" y="16648"/>
                    <a:pt x="3325" y="16509"/>
                    <a:pt x="2874" y="16230"/>
                  </a:cubicBezTo>
                  <a:lnTo>
                    <a:pt x="2889" y="16230"/>
                  </a:lnTo>
                  <a:lnTo>
                    <a:pt x="2889" y="16200"/>
                  </a:lnTo>
                  <a:cubicBezTo>
                    <a:pt x="2889" y="15388"/>
                    <a:pt x="3536" y="14726"/>
                    <a:pt x="4348" y="14726"/>
                  </a:cubicBezTo>
                  <a:close/>
                  <a:moveTo>
                    <a:pt x="14986" y="14771"/>
                  </a:moveTo>
                  <a:cubicBezTo>
                    <a:pt x="15768" y="14771"/>
                    <a:pt x="16415" y="15403"/>
                    <a:pt x="16445" y="16200"/>
                  </a:cubicBezTo>
                  <a:cubicBezTo>
                    <a:pt x="16445" y="16200"/>
                    <a:pt x="16445" y="16215"/>
                    <a:pt x="16445" y="16230"/>
                  </a:cubicBezTo>
                  <a:cubicBezTo>
                    <a:pt x="16001" y="16516"/>
                    <a:pt x="15490" y="16659"/>
                    <a:pt x="14978" y="16659"/>
                  </a:cubicBezTo>
                  <a:cubicBezTo>
                    <a:pt x="14467" y="16659"/>
                    <a:pt x="13955" y="16516"/>
                    <a:pt x="13511" y="16230"/>
                  </a:cubicBezTo>
                  <a:cubicBezTo>
                    <a:pt x="13511" y="16215"/>
                    <a:pt x="13511" y="16200"/>
                    <a:pt x="13511" y="16200"/>
                  </a:cubicBezTo>
                  <a:cubicBezTo>
                    <a:pt x="13541" y="15403"/>
                    <a:pt x="14188" y="14771"/>
                    <a:pt x="14986" y="14771"/>
                  </a:cubicBezTo>
                  <a:close/>
                  <a:moveTo>
                    <a:pt x="14983" y="1"/>
                  </a:moveTo>
                  <a:cubicBezTo>
                    <a:pt x="13734" y="1"/>
                    <a:pt x="12506" y="709"/>
                    <a:pt x="11962" y="1997"/>
                  </a:cubicBezTo>
                  <a:cubicBezTo>
                    <a:pt x="11217" y="1734"/>
                    <a:pt x="10438" y="1602"/>
                    <a:pt x="9660" y="1602"/>
                  </a:cubicBezTo>
                  <a:cubicBezTo>
                    <a:pt x="8881" y="1602"/>
                    <a:pt x="8102" y="1734"/>
                    <a:pt x="7358" y="1997"/>
                  </a:cubicBezTo>
                  <a:cubicBezTo>
                    <a:pt x="6966" y="1064"/>
                    <a:pt x="6169" y="372"/>
                    <a:pt x="5191" y="116"/>
                  </a:cubicBezTo>
                  <a:cubicBezTo>
                    <a:pt x="5168" y="111"/>
                    <a:pt x="5145" y="108"/>
                    <a:pt x="5124" y="108"/>
                  </a:cubicBezTo>
                  <a:cubicBezTo>
                    <a:pt x="4860" y="108"/>
                    <a:pt x="4777" y="514"/>
                    <a:pt x="5056" y="598"/>
                  </a:cubicBezTo>
                  <a:cubicBezTo>
                    <a:pt x="7132" y="1140"/>
                    <a:pt x="7824" y="3727"/>
                    <a:pt x="6304" y="5232"/>
                  </a:cubicBezTo>
                  <a:cubicBezTo>
                    <a:pt x="6184" y="4615"/>
                    <a:pt x="5793" y="4088"/>
                    <a:pt x="5221" y="3803"/>
                  </a:cubicBezTo>
                  <a:cubicBezTo>
                    <a:pt x="6259" y="2990"/>
                    <a:pt x="5672" y="1320"/>
                    <a:pt x="4348" y="1320"/>
                  </a:cubicBezTo>
                  <a:cubicBezTo>
                    <a:pt x="3039" y="1320"/>
                    <a:pt x="2453" y="2990"/>
                    <a:pt x="3491" y="3803"/>
                  </a:cubicBezTo>
                  <a:cubicBezTo>
                    <a:pt x="2919" y="4088"/>
                    <a:pt x="2528" y="4615"/>
                    <a:pt x="2408" y="5232"/>
                  </a:cubicBezTo>
                  <a:cubicBezTo>
                    <a:pt x="752" y="3607"/>
                    <a:pt x="1746" y="778"/>
                    <a:pt x="4063" y="523"/>
                  </a:cubicBezTo>
                  <a:cubicBezTo>
                    <a:pt x="4359" y="463"/>
                    <a:pt x="4320" y="26"/>
                    <a:pt x="4018" y="26"/>
                  </a:cubicBezTo>
                  <a:cubicBezTo>
                    <a:pt x="4013" y="26"/>
                    <a:pt x="4008" y="26"/>
                    <a:pt x="4002" y="26"/>
                  </a:cubicBezTo>
                  <a:cubicBezTo>
                    <a:pt x="993" y="342"/>
                    <a:pt x="0" y="4224"/>
                    <a:pt x="2483" y="5954"/>
                  </a:cubicBezTo>
                  <a:cubicBezTo>
                    <a:pt x="2678" y="6090"/>
                    <a:pt x="2874" y="6195"/>
                    <a:pt x="3085" y="6285"/>
                  </a:cubicBezTo>
                  <a:cubicBezTo>
                    <a:pt x="2558" y="7775"/>
                    <a:pt x="2573" y="9400"/>
                    <a:pt x="3085" y="10889"/>
                  </a:cubicBezTo>
                  <a:cubicBezTo>
                    <a:pt x="948" y="11777"/>
                    <a:pt x="406" y="14575"/>
                    <a:pt x="2046" y="16215"/>
                  </a:cubicBezTo>
                  <a:cubicBezTo>
                    <a:pt x="2700" y="16863"/>
                    <a:pt x="3528" y="17168"/>
                    <a:pt x="4347" y="17168"/>
                  </a:cubicBezTo>
                  <a:cubicBezTo>
                    <a:pt x="5603" y="17168"/>
                    <a:pt x="6835" y="16450"/>
                    <a:pt x="7373" y="15147"/>
                  </a:cubicBezTo>
                  <a:cubicBezTo>
                    <a:pt x="8106" y="15399"/>
                    <a:pt x="8869" y="15523"/>
                    <a:pt x="9633" y="15523"/>
                  </a:cubicBezTo>
                  <a:cubicBezTo>
                    <a:pt x="10419" y="15523"/>
                    <a:pt x="11206" y="15392"/>
                    <a:pt x="11962" y="15132"/>
                  </a:cubicBezTo>
                  <a:cubicBezTo>
                    <a:pt x="12489" y="16442"/>
                    <a:pt x="13721" y="17163"/>
                    <a:pt x="14978" y="17163"/>
                  </a:cubicBezTo>
                  <a:cubicBezTo>
                    <a:pt x="15800" y="17163"/>
                    <a:pt x="16633" y="16855"/>
                    <a:pt x="17288" y="16200"/>
                  </a:cubicBezTo>
                  <a:cubicBezTo>
                    <a:pt x="18943" y="14560"/>
                    <a:pt x="18371" y="11747"/>
                    <a:pt x="16220" y="10874"/>
                  </a:cubicBezTo>
                  <a:lnTo>
                    <a:pt x="16220" y="10859"/>
                  </a:lnTo>
                  <a:cubicBezTo>
                    <a:pt x="16430" y="10227"/>
                    <a:pt x="16566" y="9550"/>
                    <a:pt x="16596" y="8873"/>
                  </a:cubicBezTo>
                  <a:cubicBezTo>
                    <a:pt x="16611" y="8689"/>
                    <a:pt x="16477" y="8595"/>
                    <a:pt x="16343" y="8595"/>
                  </a:cubicBezTo>
                  <a:cubicBezTo>
                    <a:pt x="16214" y="8595"/>
                    <a:pt x="16084" y="8681"/>
                    <a:pt x="16084" y="8858"/>
                  </a:cubicBezTo>
                  <a:cubicBezTo>
                    <a:pt x="16054" y="9490"/>
                    <a:pt x="15934" y="10107"/>
                    <a:pt x="15723" y="10709"/>
                  </a:cubicBezTo>
                  <a:cubicBezTo>
                    <a:pt x="15482" y="10648"/>
                    <a:pt x="15227" y="10618"/>
                    <a:pt x="14971" y="10618"/>
                  </a:cubicBezTo>
                  <a:cubicBezTo>
                    <a:pt x="13180" y="10633"/>
                    <a:pt x="11721" y="12093"/>
                    <a:pt x="11721" y="13883"/>
                  </a:cubicBezTo>
                  <a:cubicBezTo>
                    <a:pt x="11706" y="14139"/>
                    <a:pt x="11736" y="14395"/>
                    <a:pt x="11796" y="14636"/>
                  </a:cubicBezTo>
                  <a:cubicBezTo>
                    <a:pt x="11106" y="14886"/>
                    <a:pt x="10382" y="15010"/>
                    <a:pt x="9656" y="15010"/>
                  </a:cubicBezTo>
                  <a:cubicBezTo>
                    <a:pt x="8941" y="15010"/>
                    <a:pt x="8225" y="14890"/>
                    <a:pt x="7538" y="14651"/>
                  </a:cubicBezTo>
                  <a:cubicBezTo>
                    <a:pt x="7598" y="14395"/>
                    <a:pt x="7628" y="14139"/>
                    <a:pt x="7628" y="13883"/>
                  </a:cubicBezTo>
                  <a:cubicBezTo>
                    <a:pt x="7628" y="12043"/>
                    <a:pt x="6122" y="10621"/>
                    <a:pt x="4377" y="10621"/>
                  </a:cubicBezTo>
                  <a:cubicBezTo>
                    <a:pt x="4111" y="10621"/>
                    <a:pt x="3839" y="10654"/>
                    <a:pt x="3566" y="10724"/>
                  </a:cubicBezTo>
                  <a:cubicBezTo>
                    <a:pt x="3085" y="9324"/>
                    <a:pt x="3070" y="7820"/>
                    <a:pt x="3551" y="6436"/>
                  </a:cubicBezTo>
                  <a:lnTo>
                    <a:pt x="3551" y="6436"/>
                  </a:lnTo>
                  <a:cubicBezTo>
                    <a:pt x="3822" y="6496"/>
                    <a:pt x="4093" y="6526"/>
                    <a:pt x="4348" y="6526"/>
                  </a:cubicBezTo>
                  <a:cubicBezTo>
                    <a:pt x="4371" y="6526"/>
                    <a:pt x="4394" y="6527"/>
                    <a:pt x="4416" y="6527"/>
                  </a:cubicBezTo>
                  <a:cubicBezTo>
                    <a:pt x="5069" y="6527"/>
                    <a:pt x="5691" y="6318"/>
                    <a:pt x="6229" y="5954"/>
                  </a:cubicBezTo>
                  <a:cubicBezTo>
                    <a:pt x="7102" y="5337"/>
                    <a:pt x="7628" y="4329"/>
                    <a:pt x="7628" y="3261"/>
                  </a:cubicBezTo>
                  <a:cubicBezTo>
                    <a:pt x="7628" y="2990"/>
                    <a:pt x="7583" y="2734"/>
                    <a:pt x="7523" y="2464"/>
                  </a:cubicBezTo>
                  <a:cubicBezTo>
                    <a:pt x="8210" y="2225"/>
                    <a:pt x="8930" y="2104"/>
                    <a:pt x="9650" y="2104"/>
                  </a:cubicBezTo>
                  <a:cubicBezTo>
                    <a:pt x="10382" y="2104"/>
                    <a:pt x="11114" y="2228"/>
                    <a:pt x="11811" y="2479"/>
                  </a:cubicBezTo>
                  <a:cubicBezTo>
                    <a:pt x="11300" y="4540"/>
                    <a:pt x="12849" y="6526"/>
                    <a:pt x="14986" y="6526"/>
                  </a:cubicBezTo>
                  <a:cubicBezTo>
                    <a:pt x="15242" y="6526"/>
                    <a:pt x="15497" y="6496"/>
                    <a:pt x="15753" y="6436"/>
                  </a:cubicBezTo>
                  <a:cubicBezTo>
                    <a:pt x="15904" y="6887"/>
                    <a:pt x="16009" y="7338"/>
                    <a:pt x="16054" y="7790"/>
                  </a:cubicBezTo>
                  <a:cubicBezTo>
                    <a:pt x="16069" y="7925"/>
                    <a:pt x="16174" y="8015"/>
                    <a:pt x="16310" y="8015"/>
                  </a:cubicBezTo>
                  <a:lnTo>
                    <a:pt x="16340" y="8015"/>
                  </a:lnTo>
                  <a:cubicBezTo>
                    <a:pt x="16475" y="8000"/>
                    <a:pt x="16566" y="7880"/>
                    <a:pt x="16551" y="7745"/>
                  </a:cubicBezTo>
                  <a:cubicBezTo>
                    <a:pt x="16505" y="7248"/>
                    <a:pt x="16385" y="6752"/>
                    <a:pt x="16220" y="6285"/>
                  </a:cubicBezTo>
                  <a:cubicBezTo>
                    <a:pt x="18371" y="5397"/>
                    <a:pt x="18928" y="2614"/>
                    <a:pt x="17288" y="959"/>
                  </a:cubicBezTo>
                  <a:cubicBezTo>
                    <a:pt x="16637" y="308"/>
                    <a:pt x="15805" y="1"/>
                    <a:pt x="14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3" name="Google Shape;26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725" y="23109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61"/>
          <p:cNvSpPr txBox="1"/>
          <p:nvPr>
            <p:ph type="title"/>
          </p:nvPr>
        </p:nvSpPr>
        <p:spPr>
          <a:xfrm>
            <a:off x="1201975" y="227750"/>
            <a:ext cx="6576000" cy="24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/>
              <a:t> </a:t>
            </a:r>
            <a:endParaRPr/>
          </a:p>
        </p:txBody>
      </p:sp>
      <p:sp>
        <p:nvSpPr>
          <p:cNvPr id="2655" name="Google Shape;2655;p61"/>
          <p:cNvSpPr txBox="1"/>
          <p:nvPr>
            <p:ph idx="1" type="subTitle"/>
          </p:nvPr>
        </p:nvSpPr>
        <p:spPr>
          <a:xfrm>
            <a:off x="1255700" y="2851150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Do you have any questions?</a:t>
            </a:r>
            <a:endParaRPr b="1" sz="2100"/>
          </a:p>
        </p:txBody>
      </p:sp>
      <p:pic>
        <p:nvPicPr>
          <p:cNvPr id="2656" name="Google Shape;26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375" y="23109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38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SJVN Arun-3 Power Development Company Pvt. Ltd. (SAPDC) was </a:t>
            </a:r>
            <a:r>
              <a:rPr b="1" lang="en"/>
              <a:t>incorporated &amp; registered on 25.04.13</a:t>
            </a:r>
            <a:r>
              <a:rPr lang="en"/>
              <a:t> as a single shareholder Pvt. Ltd. Company under the Nepalese Companies Act 2063 with SJVN Ltd. as its sole shareholder.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principal objective of SAPDC is to Plan, Promote, Organize and Execute the 900 MW Arun-3 Hydro-electric Project. The Project Development Agreement (PDA) was signed on 25.11.14 between the Investment Board of Nepal (IBN), GoN, and SAPDC.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project will help develop infrastructures such as the construction of roads and bridges and provide financial support for healthcare facilities and community centers, etc., which will provide a robust community infrastructure.  Further, skills training and other programs will provide significant financial support to the affected communities. Total lifetime economic benefits of GoN shall be of the order of </a:t>
            </a:r>
            <a:r>
              <a:rPr b="1" lang="en"/>
              <a:t>33,866 Cr. NPR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3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pic>
        <p:nvPicPr>
          <p:cNvPr id="2143" name="Google Shape;21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975" y="3254475"/>
            <a:ext cx="2014000" cy="15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950" y="3323450"/>
            <a:ext cx="1922051" cy="14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39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contract for the main project work was awarded to </a:t>
            </a:r>
            <a:r>
              <a:rPr b="1" lang="en"/>
              <a:t>Patel Engineering</a:t>
            </a:r>
            <a:r>
              <a:rPr lang="en"/>
              <a:t>, while the hydro-mechanical works contract was awarded to </a:t>
            </a:r>
            <a:r>
              <a:rPr b="1" lang="en"/>
              <a:t>Om Metals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electro-mechanical equipment work, including design, engineering, manufacturing, and supply of the Francis turbines and commissioning of the project, will be carried out by </a:t>
            </a:r>
            <a:r>
              <a:rPr b="1" lang="en"/>
              <a:t>BHEL</a:t>
            </a:r>
            <a:r>
              <a:rPr lang="en"/>
              <a:t> as part of a contract worth Rs536bn ($83.7m).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3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of Operation</a:t>
            </a:r>
            <a:endParaRPr/>
          </a:p>
        </p:txBody>
      </p:sp>
      <p:pic>
        <p:nvPicPr>
          <p:cNvPr id="2151" name="Google Shape;2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250" y="506675"/>
            <a:ext cx="378175" cy="3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40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SJVN Arun-III Power Development Company (SAPDC), a wholly-owned subsidiary of India's Satluj Jal Vidyut Nigam (SJVN), is developing the project on a build-own-operate-transfer (BOOT) basis.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SVJN is a</a:t>
            </a:r>
            <a:r>
              <a:rPr b="1" lang="en"/>
              <a:t> joint venture between the Government of India and the Government of Himachal Pradesh.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estimated cost of </a:t>
            </a:r>
            <a:r>
              <a:rPr b="1" lang="en"/>
              <a:t>erecting 501 towers</a:t>
            </a:r>
            <a:r>
              <a:rPr lang="en"/>
              <a:t> for the power line connected to the Dhalkebar-Muzaffarpur transmission line is </a:t>
            </a:r>
            <a:r>
              <a:rPr b="1" lang="en"/>
              <a:t>Rs 19.77 billion.</a:t>
            </a:r>
            <a:endParaRPr b="1"/>
          </a:p>
        </p:txBody>
      </p:sp>
      <p:sp>
        <p:nvSpPr>
          <p:cNvPr id="2157" name="Google Shape;2157;p4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Basis of Operation</a:t>
            </a:r>
            <a:endParaRPr/>
          </a:p>
        </p:txBody>
      </p:sp>
      <p:pic>
        <p:nvPicPr>
          <p:cNvPr id="2158" name="Google Shape;21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625" y="469000"/>
            <a:ext cx="385850" cy="3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375" y="2418200"/>
            <a:ext cx="4791750" cy="24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41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SALIENT FEATURES</a:t>
            </a:r>
            <a:endParaRPr/>
          </a:p>
        </p:txBody>
      </p:sp>
      <p:pic>
        <p:nvPicPr>
          <p:cNvPr id="2165" name="Google Shape;2165;p41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41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7" name="Google Shape;2167;p41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41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41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41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41"/>
          <p:cNvSpPr txBox="1"/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72" name="Google Shape;2172;p41"/>
          <p:cNvSpPr txBox="1"/>
          <p:nvPr>
            <p:ph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73" name="Google Shape;2173;p41"/>
          <p:cNvSpPr txBox="1"/>
          <p:nvPr>
            <p:ph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74" name="Google Shape;2174;p41"/>
          <p:cNvSpPr txBox="1"/>
          <p:nvPr>
            <p:ph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75" name="Google Shape;2175;p41"/>
          <p:cNvSpPr txBox="1"/>
          <p:nvPr>
            <p:ph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76" name="Google Shape;2176;p41"/>
          <p:cNvSpPr txBox="1"/>
          <p:nvPr>
            <p:ph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77" name="Google Shape;2177;p41"/>
          <p:cNvSpPr txBox="1"/>
          <p:nvPr>
            <p:ph idx="7" type="ctrTitle"/>
          </p:nvPr>
        </p:nvSpPr>
        <p:spPr>
          <a:xfrm>
            <a:off x="4208688" y="2962600"/>
            <a:ext cx="1542000" cy="9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Downstream Coffer Dam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41"/>
          <p:cNvSpPr txBox="1"/>
          <p:nvPr>
            <p:ph idx="8" type="ctrTitle"/>
          </p:nvPr>
        </p:nvSpPr>
        <p:spPr>
          <a:xfrm>
            <a:off x="6822281" y="29942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Intake</a:t>
            </a:r>
            <a:endParaRPr/>
          </a:p>
        </p:txBody>
      </p:sp>
      <p:sp>
        <p:nvSpPr>
          <p:cNvPr id="2179" name="Google Shape;2179;p41"/>
          <p:cNvSpPr txBox="1"/>
          <p:nvPr>
            <p:ph idx="9" type="subTitle"/>
          </p:nvPr>
        </p:nvSpPr>
        <p:spPr>
          <a:xfrm>
            <a:off x="6688625" y="3572900"/>
            <a:ext cx="21906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2 Intakes having </a:t>
            </a:r>
            <a:r>
              <a:rPr b="1" lang="en" sz="1100"/>
              <a:t>7 m diameter</a:t>
            </a:r>
            <a:r>
              <a:rPr lang="en" sz="1100"/>
              <a:t> with </a:t>
            </a:r>
            <a:r>
              <a:rPr b="1" lang="en" sz="1100"/>
              <a:t>horse-shoe shaped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Length::</a:t>
            </a:r>
            <a:r>
              <a:rPr b="1" lang="en" sz="1100"/>
              <a:t>231 m each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C.L. of Intake Tunnel::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El  822 m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80" name="Google Shape;2180;p41"/>
          <p:cNvSpPr txBox="1"/>
          <p:nvPr>
            <p:ph idx="13" type="ctrTitle"/>
          </p:nvPr>
        </p:nvSpPr>
        <p:spPr>
          <a:xfrm>
            <a:off x="6688625" y="13415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Diversion Tunnel</a:t>
            </a:r>
            <a:endParaRPr/>
          </a:p>
        </p:txBody>
      </p:sp>
      <p:sp>
        <p:nvSpPr>
          <p:cNvPr id="2181" name="Google Shape;2181;p41"/>
          <p:cNvSpPr txBox="1"/>
          <p:nvPr>
            <p:ph idx="14" type="subTitle"/>
          </p:nvPr>
        </p:nvSpPr>
        <p:spPr>
          <a:xfrm>
            <a:off x="6688677" y="1791550"/>
            <a:ext cx="2247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It is </a:t>
            </a:r>
            <a:r>
              <a:rPr b="1" lang="en" sz="1100"/>
              <a:t>429 m long, 11 m diameter</a:t>
            </a:r>
            <a:r>
              <a:rPr lang="en" sz="1100"/>
              <a:t> to divert </a:t>
            </a:r>
            <a:r>
              <a:rPr b="1" lang="en" sz="1100"/>
              <a:t>1300 cumec</a:t>
            </a:r>
            <a:endParaRPr b="1" sz="1100"/>
          </a:p>
        </p:txBody>
      </p:sp>
      <p:sp>
        <p:nvSpPr>
          <p:cNvPr id="2182" name="Google Shape;2182;p41"/>
          <p:cNvSpPr txBox="1"/>
          <p:nvPr>
            <p:ph idx="15" type="ctrTitle"/>
          </p:nvPr>
        </p:nvSpPr>
        <p:spPr>
          <a:xfrm>
            <a:off x="1544850" y="3139600"/>
            <a:ext cx="189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Upstream Coffer Dam</a:t>
            </a:r>
            <a:endParaRPr/>
          </a:p>
        </p:txBody>
      </p:sp>
      <p:sp>
        <p:nvSpPr>
          <p:cNvPr id="2183" name="Google Shape;2183;p41"/>
          <p:cNvSpPr txBox="1"/>
          <p:nvPr>
            <p:ph idx="16" type="subTitle"/>
          </p:nvPr>
        </p:nvSpPr>
        <p:spPr>
          <a:xfrm>
            <a:off x="1410425" y="3537525"/>
            <a:ext cx="19554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height and length of the concrete barrier are </a:t>
            </a:r>
            <a:r>
              <a:rPr b="1" lang="en" sz="1100"/>
              <a:t>27m and 108m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 The elevation of the top level is </a:t>
            </a:r>
            <a:r>
              <a:rPr b="1" lang="en" sz="1100"/>
              <a:t>818m.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84" name="Google Shape;2184;p41"/>
          <p:cNvSpPr txBox="1"/>
          <p:nvPr>
            <p:ph idx="17" type="ctrTitle"/>
          </p:nvPr>
        </p:nvSpPr>
        <p:spPr>
          <a:xfrm>
            <a:off x="1674068" y="13415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</a:t>
            </a:r>
            <a:endParaRPr/>
          </a:p>
        </p:txBody>
      </p:sp>
      <p:sp>
        <p:nvSpPr>
          <p:cNvPr id="2185" name="Google Shape;2185;p41"/>
          <p:cNvSpPr txBox="1"/>
          <p:nvPr>
            <p:ph idx="18" type="subTitle"/>
          </p:nvPr>
        </p:nvSpPr>
        <p:spPr>
          <a:xfrm>
            <a:off x="1544850" y="1677013"/>
            <a:ext cx="18210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Arun River in </a:t>
            </a:r>
            <a:r>
              <a:rPr b="1" lang="en" sz="1100"/>
              <a:t>Sankhuwasabha</a:t>
            </a:r>
            <a:r>
              <a:rPr lang="en" sz="1100"/>
              <a:t> district, Nepal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Approx. </a:t>
            </a:r>
            <a:r>
              <a:rPr b="1" lang="en" sz="1100"/>
              <a:t>657km</a:t>
            </a:r>
            <a:r>
              <a:rPr lang="en" sz="1100"/>
              <a:t> east of Kathmandu</a:t>
            </a:r>
            <a:endParaRPr sz="1100"/>
          </a:p>
        </p:txBody>
      </p:sp>
      <p:sp>
        <p:nvSpPr>
          <p:cNvPr id="2186" name="Google Shape;2186;p41"/>
          <p:cNvSpPr txBox="1"/>
          <p:nvPr>
            <p:ph idx="19" type="ctrTitle"/>
          </p:nvPr>
        </p:nvSpPr>
        <p:spPr>
          <a:xfrm>
            <a:off x="4181356" y="13415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Hydrology</a:t>
            </a:r>
            <a:endParaRPr/>
          </a:p>
        </p:txBody>
      </p:sp>
      <p:sp>
        <p:nvSpPr>
          <p:cNvPr id="2187" name="Google Shape;2187;p41"/>
          <p:cNvSpPr txBox="1"/>
          <p:nvPr>
            <p:ph idx="20" type="subTitle"/>
          </p:nvPr>
        </p:nvSpPr>
        <p:spPr>
          <a:xfrm>
            <a:off x="4043250" y="1749100"/>
            <a:ext cx="18831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Catchment Area at Diversion </a:t>
            </a:r>
            <a:r>
              <a:rPr b="1" lang="en" sz="1100"/>
              <a:t>Site</a:t>
            </a:r>
            <a:r>
              <a:rPr lang="en" sz="1100"/>
              <a:t>::26747 sq.km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Design Flood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PMF</a:t>
            </a:r>
            <a:r>
              <a:rPr lang="en" sz="1100"/>
              <a:t>-8880 cumec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GLOF</a:t>
            </a:r>
            <a:r>
              <a:rPr lang="en" sz="1100"/>
              <a:t>-6830 cumec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88" name="Google Shape;2188;p41"/>
          <p:cNvSpPr txBox="1"/>
          <p:nvPr>
            <p:ph idx="16" type="subTitle"/>
          </p:nvPr>
        </p:nvSpPr>
        <p:spPr>
          <a:xfrm>
            <a:off x="4002000" y="3572900"/>
            <a:ext cx="19554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height and length of the Rock Fill Dam are </a:t>
            </a:r>
            <a:r>
              <a:rPr b="1" lang="en" sz="1100"/>
              <a:t>5.25m and 70.64m.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 The elevation of the top level is </a:t>
            </a:r>
            <a:r>
              <a:rPr b="1" lang="en" sz="1100"/>
              <a:t>794.25 m</a:t>
            </a:r>
            <a:r>
              <a:rPr b="1" lang="en" sz="1100"/>
              <a:t>.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189" name="Google Shape;218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00" y="73675"/>
            <a:ext cx="2090561" cy="13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6325" y="82049"/>
            <a:ext cx="982900" cy="1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2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Reservoir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6" name="Google Shape;2196;p42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8">
            <a:off x="1087568" y="790340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42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88">
            <a:off x="946193" y="1846330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42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1128988">
            <a:off x="6542543" y="758502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42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flipH="1" rot="-1128988">
            <a:off x="6881143" y="1846330"/>
            <a:ext cx="1298899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2"/>
          <p:cNvSpPr txBox="1"/>
          <p:nvPr>
            <p:ph type="title"/>
          </p:nvPr>
        </p:nvSpPr>
        <p:spPr>
          <a:xfrm>
            <a:off x="1203726" y="9826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Submergence area at FRL</a:t>
            </a:r>
            <a:endParaRPr sz="1400"/>
          </a:p>
        </p:txBody>
      </p:sp>
      <p:sp>
        <p:nvSpPr>
          <p:cNvPr id="2201" name="Google Shape;2201;p42"/>
          <p:cNvSpPr txBox="1"/>
          <p:nvPr>
            <p:ph idx="1" type="subTitle"/>
          </p:nvPr>
        </p:nvSpPr>
        <p:spPr>
          <a:xfrm>
            <a:off x="1125900" y="1306200"/>
            <a:ext cx="1295100" cy="7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66.3 Ha</a:t>
            </a:r>
            <a:endParaRPr b="1" sz="1300"/>
          </a:p>
        </p:txBody>
      </p:sp>
      <p:sp>
        <p:nvSpPr>
          <p:cNvPr id="2202" name="Google Shape;2202;p42"/>
          <p:cNvSpPr txBox="1"/>
          <p:nvPr>
            <p:ph idx="2" type="title"/>
          </p:nvPr>
        </p:nvSpPr>
        <p:spPr>
          <a:xfrm>
            <a:off x="5961337" y="950836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Reservoir Capacity/ Gross storage at FRL</a:t>
            </a:r>
            <a:endParaRPr sz="1400"/>
          </a:p>
        </p:txBody>
      </p:sp>
      <p:sp>
        <p:nvSpPr>
          <p:cNvPr id="2203" name="Google Shape;2203;p42"/>
          <p:cNvSpPr txBox="1"/>
          <p:nvPr>
            <p:ph idx="3" type="subTitle"/>
          </p:nvPr>
        </p:nvSpPr>
        <p:spPr>
          <a:xfrm>
            <a:off x="5961314" y="12052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r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13.94 MCM</a:t>
            </a:r>
            <a:endParaRPr b="1" sz="1300"/>
          </a:p>
        </p:txBody>
      </p:sp>
      <p:sp>
        <p:nvSpPr>
          <p:cNvPr id="2204" name="Google Shape;2204;p42"/>
          <p:cNvSpPr txBox="1"/>
          <p:nvPr>
            <p:ph idx="4" type="title"/>
          </p:nvPr>
        </p:nvSpPr>
        <p:spPr>
          <a:xfrm>
            <a:off x="1125901" y="2184876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Full Reservoir Level (FRL)</a:t>
            </a:r>
            <a:endParaRPr sz="1400"/>
          </a:p>
        </p:txBody>
      </p:sp>
      <p:sp>
        <p:nvSpPr>
          <p:cNvPr id="2205" name="Google Shape;2205;p42"/>
          <p:cNvSpPr txBox="1"/>
          <p:nvPr>
            <p:ph idx="5" type="subTitle"/>
          </p:nvPr>
        </p:nvSpPr>
        <p:spPr>
          <a:xfrm>
            <a:off x="1125904" y="27125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El 845 m</a:t>
            </a:r>
            <a:endParaRPr b="1" sz="1300"/>
          </a:p>
        </p:txBody>
      </p:sp>
      <p:sp>
        <p:nvSpPr>
          <p:cNvPr id="2206" name="Google Shape;2206;p42"/>
          <p:cNvSpPr txBox="1"/>
          <p:nvPr>
            <p:ph idx="6" type="title"/>
          </p:nvPr>
        </p:nvSpPr>
        <p:spPr>
          <a:xfrm>
            <a:off x="5826914" y="2184876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Max. Water  Level (MWL)</a:t>
            </a:r>
            <a:endParaRPr sz="1400"/>
          </a:p>
        </p:txBody>
      </p:sp>
      <p:sp>
        <p:nvSpPr>
          <p:cNvPr id="2207" name="Google Shape;2207;p42"/>
          <p:cNvSpPr txBox="1"/>
          <p:nvPr>
            <p:ph idx="7" type="subTitle"/>
          </p:nvPr>
        </p:nvSpPr>
        <p:spPr>
          <a:xfrm>
            <a:off x="6752100" y="2472175"/>
            <a:ext cx="15570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</a:t>
            </a:r>
            <a:endParaRPr sz="1300"/>
          </a:p>
          <a:p>
            <a:pPr indent="-311150" lvl="0" marL="457200" rtl="0" algn="r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El 847.73 m</a:t>
            </a: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2208" name="Google Shape;2208;p42"/>
          <p:cNvGrpSpPr/>
          <p:nvPr/>
        </p:nvGrpSpPr>
        <p:grpSpPr>
          <a:xfrm rot="5400065">
            <a:off x="4113887" y="-3396789"/>
            <a:ext cx="1344377" cy="1995312"/>
            <a:chOff x="272875" y="1527563"/>
            <a:chExt cx="255950" cy="455000"/>
          </a:xfrm>
        </p:grpSpPr>
        <p:sp>
          <p:nvSpPr>
            <p:cNvPr id="2209" name="Google Shape;2209;p4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4" name="Google Shape;2244;p42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88">
            <a:off x="994168" y="2982555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42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flipH="1" rot="-1128988">
            <a:off x="6997818" y="2897667"/>
            <a:ext cx="1298899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42"/>
          <p:cNvSpPr txBox="1"/>
          <p:nvPr>
            <p:ph idx="4" type="title"/>
          </p:nvPr>
        </p:nvSpPr>
        <p:spPr>
          <a:xfrm>
            <a:off x="1203726" y="32710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Inactive Storage (below MDDL)</a:t>
            </a:r>
            <a:endParaRPr sz="1400"/>
          </a:p>
        </p:txBody>
      </p:sp>
      <p:sp>
        <p:nvSpPr>
          <p:cNvPr id="2247" name="Google Shape;2247;p42"/>
          <p:cNvSpPr txBox="1"/>
          <p:nvPr>
            <p:ph idx="6" type="title"/>
          </p:nvPr>
        </p:nvSpPr>
        <p:spPr>
          <a:xfrm>
            <a:off x="6064214" y="3174889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Active storage /Peaking volume</a:t>
            </a:r>
            <a:endParaRPr sz="1400"/>
          </a:p>
        </p:txBody>
      </p:sp>
      <p:sp>
        <p:nvSpPr>
          <p:cNvPr id="2248" name="Google Shape;2248;p42"/>
          <p:cNvSpPr txBox="1"/>
          <p:nvPr>
            <p:ph idx="7" type="subTitle"/>
          </p:nvPr>
        </p:nvSpPr>
        <p:spPr>
          <a:xfrm>
            <a:off x="1232025" y="3603500"/>
            <a:ext cx="15570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	</a:t>
            </a:r>
            <a:endParaRPr b="1" sz="1300"/>
          </a:p>
          <a:p>
            <a:pPr indent="-311150" lvl="0" marL="457200" rtl="0" algn="r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8.29 MCM</a:t>
            </a: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2249" name="Google Shape;2249;p42"/>
          <p:cNvSpPr txBox="1"/>
          <p:nvPr>
            <p:ph idx="7" type="subTitle"/>
          </p:nvPr>
        </p:nvSpPr>
        <p:spPr>
          <a:xfrm>
            <a:off x="6915400" y="3553775"/>
            <a:ext cx="15570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	</a:t>
            </a:r>
            <a:endParaRPr b="1" sz="1300"/>
          </a:p>
          <a:p>
            <a:pPr indent="-311150" lvl="0" marL="457200" rtl="0" algn="r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5.65 MCM</a:t>
            </a: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2250" name="Google Shape;2250;p42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88">
            <a:off x="4009105" y="3576430"/>
            <a:ext cx="1298899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42"/>
          <p:cNvSpPr txBox="1"/>
          <p:nvPr>
            <p:ph idx="4" type="title"/>
          </p:nvPr>
        </p:nvSpPr>
        <p:spPr>
          <a:xfrm>
            <a:off x="4233588" y="3768764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MDDL</a:t>
            </a:r>
            <a:endParaRPr sz="1400"/>
          </a:p>
        </p:txBody>
      </p:sp>
      <p:sp>
        <p:nvSpPr>
          <p:cNvPr id="2252" name="Google Shape;2252;p42"/>
          <p:cNvSpPr txBox="1"/>
          <p:nvPr>
            <p:ph idx="7" type="subTitle"/>
          </p:nvPr>
        </p:nvSpPr>
        <p:spPr>
          <a:xfrm>
            <a:off x="3793500" y="3966800"/>
            <a:ext cx="15570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	</a:t>
            </a:r>
            <a:endParaRPr b="1" sz="1300"/>
          </a:p>
          <a:p>
            <a:pPr indent="-311150" lvl="0" marL="457200" rtl="0" algn="r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El 835 m</a:t>
            </a:r>
            <a:endParaRPr b="1"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2253" name="Google Shape;2253;p42"/>
          <p:cNvPicPr preferRelativeResize="0"/>
          <p:nvPr/>
        </p:nvPicPr>
        <p:blipFill rotWithShape="1">
          <a:blip r:embed="rId7">
            <a:alphaModFix/>
          </a:blip>
          <a:srcRect b="0" l="0" r="4315" t="24167"/>
          <a:stretch/>
        </p:blipFill>
        <p:spPr>
          <a:xfrm>
            <a:off x="2914775" y="1443250"/>
            <a:ext cx="3445825" cy="21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43"/>
          <p:cNvSpPr txBox="1"/>
          <p:nvPr>
            <p:ph idx="4294967295" type="subTitle"/>
          </p:nvPr>
        </p:nvSpPr>
        <p:spPr>
          <a:xfrm>
            <a:off x="3557856" y="2559208"/>
            <a:ext cx="797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859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259" name="Google Shape;2259;p43"/>
          <p:cNvSpPr txBox="1"/>
          <p:nvPr>
            <p:ph idx="4294967295" type="subTitle"/>
          </p:nvPr>
        </p:nvSpPr>
        <p:spPr>
          <a:xfrm>
            <a:off x="4810906" y="2559208"/>
            <a:ext cx="797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1000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260" name="Google Shape;2260;p43"/>
          <p:cNvSpPr txBox="1"/>
          <p:nvPr>
            <p:ph idx="4294967295" type="subTitle"/>
          </p:nvPr>
        </p:nvSpPr>
        <p:spPr>
          <a:xfrm>
            <a:off x="4013506" y="3628833"/>
            <a:ext cx="797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541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261" name="Google Shape;2261;p43"/>
          <p:cNvSpPr txBox="1"/>
          <p:nvPr>
            <p:ph idx="4294967295" type="subTitle"/>
          </p:nvPr>
        </p:nvSpPr>
        <p:spPr>
          <a:xfrm>
            <a:off x="7156650" y="577800"/>
            <a:ext cx="12516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Dam top Level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62" name="Google Shape;2262;p43"/>
          <p:cNvSpPr txBox="1"/>
          <p:nvPr>
            <p:ph idx="4294967295" type="subTitle"/>
          </p:nvPr>
        </p:nvSpPr>
        <p:spPr>
          <a:xfrm>
            <a:off x="7156650" y="1705000"/>
            <a:ext cx="19488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Dam Height above River bed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63" name="Google Shape;2263;p43"/>
          <p:cNvSpPr txBox="1"/>
          <p:nvPr>
            <p:ph idx="4294967295" type="subTitle"/>
          </p:nvPr>
        </p:nvSpPr>
        <p:spPr>
          <a:xfrm>
            <a:off x="7156650" y="2597550"/>
            <a:ext cx="1987200" cy="7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verpass Black"/>
                <a:ea typeface="Overpass Black"/>
                <a:cs typeface="Overpass Black"/>
                <a:sym typeface="Overpass Black"/>
              </a:rPr>
              <a:t>Height above deepest Foundation Level</a:t>
            </a:r>
            <a:endParaRPr sz="16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64" name="Google Shape;2264;p43"/>
          <p:cNvSpPr txBox="1"/>
          <p:nvPr/>
        </p:nvSpPr>
        <p:spPr>
          <a:xfrm>
            <a:off x="6495175" y="978156"/>
            <a:ext cx="1911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El.849 m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5" name="Google Shape;2265;p43"/>
          <p:cNvSpPr txBox="1"/>
          <p:nvPr/>
        </p:nvSpPr>
        <p:spPr>
          <a:xfrm>
            <a:off x="6495175" y="2104364"/>
            <a:ext cx="1911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59 m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6" name="Google Shape;2266;p43"/>
          <p:cNvSpPr txBox="1"/>
          <p:nvPr/>
        </p:nvSpPr>
        <p:spPr>
          <a:xfrm>
            <a:off x="6495175" y="3230605"/>
            <a:ext cx="1911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80 m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7" name="Google Shape;2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902" y="2868315"/>
            <a:ext cx="501744" cy="42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900" y="1740993"/>
            <a:ext cx="501749" cy="42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902" y="613675"/>
            <a:ext cx="501744" cy="422060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p43"/>
          <p:cNvSpPr txBox="1"/>
          <p:nvPr>
            <p:ph type="ctrTitle"/>
          </p:nvPr>
        </p:nvSpPr>
        <p:spPr>
          <a:xfrm>
            <a:off x="735746" y="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</a:t>
            </a:r>
            <a:endParaRPr/>
          </a:p>
        </p:txBody>
      </p:sp>
      <p:sp>
        <p:nvSpPr>
          <p:cNvPr id="2271" name="Google Shape;2271;p43"/>
          <p:cNvSpPr txBox="1"/>
          <p:nvPr>
            <p:ph idx="4294967295" type="subTitle"/>
          </p:nvPr>
        </p:nvSpPr>
        <p:spPr>
          <a:xfrm>
            <a:off x="1473800" y="577800"/>
            <a:ext cx="12516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Type of Dam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72" name="Google Shape;2272;p43"/>
          <p:cNvSpPr txBox="1"/>
          <p:nvPr>
            <p:ph idx="4294967295" type="subTitle"/>
          </p:nvPr>
        </p:nvSpPr>
        <p:spPr>
          <a:xfrm>
            <a:off x="1473800" y="1705003"/>
            <a:ext cx="12516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River bed Level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73" name="Google Shape;2273;p43"/>
          <p:cNvSpPr txBox="1"/>
          <p:nvPr>
            <p:ph idx="4294967295" type="subTitle"/>
          </p:nvPr>
        </p:nvSpPr>
        <p:spPr>
          <a:xfrm>
            <a:off x="1473800" y="2597550"/>
            <a:ext cx="1788600" cy="7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Deepest Foundation Level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74" name="Google Shape;2274;p43"/>
          <p:cNvSpPr txBox="1"/>
          <p:nvPr/>
        </p:nvSpPr>
        <p:spPr>
          <a:xfrm>
            <a:off x="812325" y="978156"/>
            <a:ext cx="1911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Concrete Gravity Dam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5" name="Google Shape;2275;p43"/>
          <p:cNvSpPr txBox="1"/>
          <p:nvPr/>
        </p:nvSpPr>
        <p:spPr>
          <a:xfrm>
            <a:off x="812325" y="2104364"/>
            <a:ext cx="1911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El. 790 m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6" name="Google Shape;2276;p43"/>
          <p:cNvSpPr txBox="1"/>
          <p:nvPr/>
        </p:nvSpPr>
        <p:spPr>
          <a:xfrm>
            <a:off x="812325" y="3232805"/>
            <a:ext cx="1911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El.769 m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77" name="Google Shape;2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52" y="2904190"/>
            <a:ext cx="501744" cy="42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750" y="1740993"/>
            <a:ext cx="501749" cy="42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752" y="613675"/>
            <a:ext cx="501744" cy="42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052" y="3852200"/>
            <a:ext cx="501744" cy="42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902" y="3820650"/>
            <a:ext cx="501744" cy="422060"/>
          </a:xfrm>
          <a:prstGeom prst="rect">
            <a:avLst/>
          </a:prstGeom>
          <a:noFill/>
          <a:ln>
            <a:noFill/>
          </a:ln>
        </p:spPr>
      </p:pic>
      <p:sp>
        <p:nvSpPr>
          <p:cNvPr id="2282" name="Google Shape;2282;p43"/>
          <p:cNvSpPr txBox="1"/>
          <p:nvPr/>
        </p:nvSpPr>
        <p:spPr>
          <a:xfrm>
            <a:off x="1049625" y="4122614"/>
            <a:ext cx="1911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233 m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3" name="Google Shape;2283;p43"/>
          <p:cNvSpPr txBox="1"/>
          <p:nvPr>
            <p:ph idx="4294967295" type="subTitle"/>
          </p:nvPr>
        </p:nvSpPr>
        <p:spPr>
          <a:xfrm>
            <a:off x="1379475" y="3816325"/>
            <a:ext cx="1436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Length of Dam at Top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84" name="Google Shape;2284;p43"/>
          <p:cNvSpPr txBox="1"/>
          <p:nvPr>
            <p:ph idx="4294967295" type="subTitle"/>
          </p:nvPr>
        </p:nvSpPr>
        <p:spPr>
          <a:xfrm>
            <a:off x="7206000" y="3816325"/>
            <a:ext cx="1436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Top Width of Dam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85" name="Google Shape;2285;p43"/>
          <p:cNvSpPr txBox="1"/>
          <p:nvPr/>
        </p:nvSpPr>
        <p:spPr>
          <a:xfrm>
            <a:off x="6495175" y="4122614"/>
            <a:ext cx="19113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 m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6" name="Google Shape;228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3550" y="541199"/>
            <a:ext cx="3429000" cy="401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p44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629525">
            <a:off x="6086196" y="1387888"/>
            <a:ext cx="2211115" cy="71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44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629525">
            <a:off x="1896789" y="1387888"/>
            <a:ext cx="2211115" cy="71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Google Shape;2293;p44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629525">
            <a:off x="3991493" y="1387888"/>
            <a:ext cx="2211115" cy="7101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4" name="Google Shape;2294;p44"/>
          <p:cNvGraphicFramePr/>
          <p:nvPr/>
        </p:nvGraphicFramePr>
        <p:xfrm>
          <a:off x="605787" y="1395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{2D4DED05-B619-4A0E-80EC-90FA26F43A3F}</a:tableStyleId>
              </a:tblPr>
              <a:tblGrid>
                <a:gridCol w="1116125"/>
                <a:gridCol w="1959675"/>
                <a:gridCol w="2548675"/>
                <a:gridCol w="2509750"/>
              </a:tblGrid>
              <a:tr h="76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Design Flood</a:t>
                      </a:r>
                      <a:endParaRPr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Sluice spillway</a:t>
                      </a:r>
                      <a:endParaRPr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verpass Black"/>
                          <a:ea typeface="Overpass Black"/>
                          <a:cs typeface="Overpass Black"/>
                          <a:sym typeface="Overpass Black"/>
                        </a:rPr>
                        <a:t>Overflow spillway</a:t>
                      </a:r>
                      <a:endParaRPr>
                        <a:solidFill>
                          <a:schemeClr val="dk2"/>
                        </a:solidFill>
                        <a:latin typeface="Overpass Black"/>
                        <a:ea typeface="Overpass Black"/>
                        <a:cs typeface="Overpass Black"/>
                        <a:sym typeface="Overpass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PMF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</a:t>
                      </a:r>
                      <a:r>
                        <a:rPr lang="en" sz="11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8880 cumec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048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GLOF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-</a:t>
                      </a:r>
                      <a:r>
                        <a:rPr lang="en" sz="11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6830 cumec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D7E6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No:</a:t>
                      </a:r>
                      <a:r>
                        <a:rPr lang="en" sz="11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048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Size:</a:t>
                      </a:r>
                      <a:r>
                        <a:rPr lang="en" sz="11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9.0 m (W)X 14.85 m (H)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No: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" sz="11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048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Open Sans"/>
                        <a:buChar char="●"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Size: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" sz="11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4.0 m (W)X 3.0 m (H)</a:t>
                      </a:r>
                      <a:endParaRPr sz="11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95" name="Google Shape;2295;p4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Spillway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6" name="Google Shape;2296;p44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222575" y="315022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p44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5154750" y="3345997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98" name="Google Shape;2298;p44"/>
          <p:cNvSpPr txBox="1"/>
          <p:nvPr/>
        </p:nvSpPr>
        <p:spPr>
          <a:xfrm>
            <a:off x="759025" y="3232050"/>
            <a:ext cx="25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Energy Dissipation System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9" name="Google Shape;2299;p44"/>
          <p:cNvSpPr txBox="1"/>
          <p:nvPr/>
        </p:nvSpPr>
        <p:spPr>
          <a:xfrm>
            <a:off x="6019425" y="3346000"/>
            <a:ext cx="25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Crest Level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0" name="Google Shape;2300;p44"/>
          <p:cNvSpPr txBox="1"/>
          <p:nvPr/>
        </p:nvSpPr>
        <p:spPr>
          <a:xfrm>
            <a:off x="893425" y="3376625"/>
            <a:ext cx="232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Trajectory Bucket type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1" name="Google Shape;2301;p44"/>
          <p:cNvSpPr txBox="1"/>
          <p:nvPr/>
        </p:nvSpPr>
        <p:spPr>
          <a:xfrm>
            <a:off x="6058550" y="3477350"/>
            <a:ext cx="259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El 795 m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-Sluice Spillway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El 842 m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-Overflow Spillway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02" name="Google Shape;230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5525" y="2932425"/>
            <a:ext cx="2266400" cy="21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